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82" r:id="rId9"/>
    <p:sldId id="283" r:id="rId10"/>
    <p:sldId id="263" r:id="rId11"/>
    <p:sldId id="264" r:id="rId12"/>
    <p:sldId id="265" r:id="rId13"/>
    <p:sldId id="266" r:id="rId14"/>
    <p:sldId id="268" r:id="rId15"/>
    <p:sldId id="286" r:id="rId16"/>
    <p:sldId id="267" r:id="rId17"/>
    <p:sldId id="285" r:id="rId18"/>
    <p:sldId id="284" r:id="rId19"/>
    <p:sldId id="281" r:id="rId20"/>
    <p:sldId id="278" r:id="rId21"/>
    <p:sldId id="277" r:id="rId22"/>
    <p:sldId id="269" r:id="rId23"/>
    <p:sldId id="279" r:id="rId24"/>
    <p:sldId id="270" r:id="rId25"/>
    <p:sldId id="271" r:id="rId26"/>
    <p:sldId id="272" r:id="rId27"/>
    <p:sldId id="273" r:id="rId28"/>
    <p:sldId id="274" r:id="rId29"/>
    <p:sldId id="280" r:id="rId30"/>
    <p:sldId id="27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1C3AE62-A5FC-4EF6-B0C0-AC98A0D32E7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4A6AACB-F581-41DA-9CF9-2E3A8963250B}" type="datetimeFigureOut">
              <a:rPr lang="tr-TR" smtClean="0"/>
              <a:pPr/>
              <a:t>18.12.2017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11C3AE62-A5FC-4EF6-B0C0-AC98A0D32E7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A6AACB-F581-41DA-9CF9-2E3A8963250B}" type="datetimeFigureOut">
              <a:rPr lang="tr-TR" smtClean="0"/>
              <a:pPr/>
              <a:t>18.12.2017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C3AE62-A5FC-4EF6-B0C0-AC98A0D32E7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428604"/>
            <a:ext cx="7406640" cy="2140408"/>
          </a:xfrm>
        </p:spPr>
        <p:txBody>
          <a:bodyPr>
            <a:normAutofit/>
          </a:bodyPr>
          <a:lstStyle/>
          <a:p>
            <a:pPr algn="ctr"/>
            <a:r>
              <a:rPr lang="tr-TR" sz="6600" dirty="0" smtClean="0">
                <a:latin typeface="Comic Sans MS" pitchFamily="66" charset="0"/>
              </a:rPr>
              <a:t>Yükseköğretim Kurumları Sınavı</a:t>
            </a:r>
            <a:endParaRPr lang="tr-TR" sz="6600" dirty="0">
              <a:latin typeface="Comic Sans MS" pitchFamily="66" charset="0"/>
            </a:endParaRPr>
          </a:p>
        </p:txBody>
      </p:sp>
      <p:pic>
        <p:nvPicPr>
          <p:cNvPr id="3" name="Picture 2" descr="C:\Users\ATOM\Desktop\logo.png"/>
          <p:cNvPicPr>
            <a:picLocks noChangeAspect="1" noChangeArrowheads="1"/>
          </p:cNvPicPr>
          <p:nvPr/>
        </p:nvPicPr>
        <p:blipFill>
          <a:blip r:embed="rId2"/>
          <a:srcRect/>
          <a:stretch>
            <a:fillRect/>
          </a:stretch>
        </p:blipFill>
        <p:spPr bwMode="auto">
          <a:xfrm>
            <a:off x="3286116" y="3000372"/>
            <a:ext cx="2518942" cy="29638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t>Temel Yeterlilik Testi Puanının Değerlendirilmesi</a:t>
            </a:r>
            <a:endParaRPr lang="tr-TR" sz="3200" dirty="0"/>
          </a:p>
        </p:txBody>
      </p:sp>
      <p:sp>
        <p:nvSpPr>
          <p:cNvPr id="3" name="2 İçerik Yer Tutucusu"/>
          <p:cNvSpPr>
            <a:spLocks noGrp="1"/>
          </p:cNvSpPr>
          <p:nvPr>
            <p:ph idx="1"/>
          </p:nvPr>
        </p:nvSpPr>
        <p:spPr>
          <a:xfrm>
            <a:off x="457200" y="2857496"/>
            <a:ext cx="6758006" cy="3467104"/>
          </a:xfrm>
        </p:spPr>
        <p:txBody>
          <a:bodyPr/>
          <a:lstStyle/>
          <a:p>
            <a:r>
              <a:rPr lang="tr-TR" dirty="0" smtClean="0"/>
              <a:t>Bu test, </a:t>
            </a:r>
            <a:r>
              <a:rPr lang="tr-TR" dirty="0" err="1" smtClean="0"/>
              <a:t>önlisans</a:t>
            </a:r>
            <a:r>
              <a:rPr lang="tr-TR" dirty="0" smtClean="0"/>
              <a:t> ve lisans programlarının tercih edebilmesi için yükseköğretime giriş baraj puanlarını belirleyecektir. Bu sene, geçen seneki </a:t>
            </a:r>
            <a:r>
              <a:rPr lang="tr-TR" dirty="0" err="1" smtClean="0"/>
              <a:t>önlisans</a:t>
            </a:r>
            <a:r>
              <a:rPr lang="tr-TR" dirty="0" smtClean="0"/>
              <a:t> ve lisans programlarının tercih edilebilmesi için gerekli baraj puanlarında bir değişikliğe gidilmeyecektir.</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1143000"/>
          </a:xfrm>
        </p:spPr>
        <p:txBody>
          <a:bodyPr>
            <a:normAutofit/>
          </a:bodyPr>
          <a:lstStyle/>
          <a:p>
            <a:r>
              <a:rPr lang="tr-TR" sz="3000" b="1" dirty="0" smtClean="0"/>
              <a:t>Temel Yeterlilik Testi Puanının Değerlendirilmesi</a:t>
            </a:r>
            <a:endParaRPr lang="tr-TR" sz="3000" dirty="0"/>
          </a:p>
        </p:txBody>
      </p:sp>
      <p:sp>
        <p:nvSpPr>
          <p:cNvPr id="3" name="2 İçerik Yer Tutucusu"/>
          <p:cNvSpPr>
            <a:spLocks noGrp="1"/>
          </p:cNvSpPr>
          <p:nvPr>
            <p:ph idx="1"/>
          </p:nvPr>
        </p:nvSpPr>
        <p:spPr>
          <a:xfrm>
            <a:off x="457200" y="2285992"/>
            <a:ext cx="6900882" cy="4038608"/>
          </a:xfrm>
        </p:spPr>
        <p:txBody>
          <a:bodyPr>
            <a:normAutofit lnSpcReduction="10000"/>
          </a:bodyPr>
          <a:lstStyle/>
          <a:p>
            <a:r>
              <a:rPr lang="tr-TR" sz="2600" dirty="0" smtClean="0"/>
              <a:t>Adayların bir </a:t>
            </a:r>
            <a:r>
              <a:rPr lang="tr-TR" sz="2600" dirty="0" err="1" smtClean="0"/>
              <a:t>önlisans</a:t>
            </a:r>
            <a:r>
              <a:rPr lang="tr-TR" sz="2600" dirty="0" smtClean="0"/>
              <a:t> programını tercih edebilmeleri için Temel Yeterlilik Testi Puanı’nın (TYT-Puanı) en az 150 olması gereklidir. Temel Yeterlilik Testi Puanı 180 ve üzeri olan adaylar ise lisans programlarını tercih etmeye hak kazanacaktır.</a:t>
            </a:r>
          </a:p>
          <a:p>
            <a:r>
              <a:rPr lang="tr-TR" sz="2600" b="1" u="sng" dirty="0" smtClean="0"/>
              <a:t>Temel Yeterlilik Testi Puanı 200 ve üzeri olan adayların bu puanları, istedikleri takdirde bir sonraki yıl için de geçerli olacaktır.</a:t>
            </a:r>
            <a:endParaRPr lang="tr-TR" sz="2600" b="1" u="sng"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480" y="704088"/>
            <a:ext cx="6972320" cy="1010400"/>
          </a:xfrm>
        </p:spPr>
        <p:txBody>
          <a:bodyPr/>
          <a:lstStyle/>
          <a:p>
            <a:r>
              <a:rPr lang="tr-TR" b="1" dirty="0" smtClean="0"/>
              <a:t>İkinci Oturum</a:t>
            </a:r>
            <a:endParaRPr lang="tr-TR" dirty="0"/>
          </a:p>
        </p:txBody>
      </p:sp>
      <p:sp>
        <p:nvSpPr>
          <p:cNvPr id="3" name="2 İçerik Yer Tutucusu"/>
          <p:cNvSpPr>
            <a:spLocks noGrp="1"/>
          </p:cNvSpPr>
          <p:nvPr>
            <p:ph idx="1"/>
          </p:nvPr>
        </p:nvSpPr>
        <p:spPr>
          <a:xfrm>
            <a:off x="500034" y="2000240"/>
            <a:ext cx="6429420" cy="4605350"/>
          </a:xfrm>
        </p:spPr>
        <p:txBody>
          <a:bodyPr>
            <a:normAutofit/>
          </a:bodyPr>
          <a:lstStyle/>
          <a:p>
            <a:r>
              <a:rPr lang="tr-TR" sz="2800" dirty="0" smtClean="0"/>
              <a:t>Bu oturumda Türk Dili ve Edebiyatı-Coğrafya 1, Sosyal Bilimler, Matematik ve Fen Bilimleri olmak üzere dört test yer alacak, sorular geçtiğimiz senelerde olduğu gibi bu sınavda da müfredata dayalı olacaktır. </a:t>
            </a:r>
          </a:p>
          <a:p>
            <a:r>
              <a:rPr lang="tr-TR" sz="2800" dirty="0" smtClean="0"/>
              <a:t>Bu kapsam da, Milli Eğitim Bakanlığının müfredatıdır. İkinci oturum, Pazar günü sabah gerçekleştirilecektir.</a:t>
            </a:r>
            <a:endParaRPr lang="tr-TR" sz="28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İkinci Oturumun Uygulanması</a:t>
            </a:r>
            <a:endParaRPr lang="tr-TR" dirty="0"/>
          </a:p>
        </p:txBody>
      </p:sp>
      <p:sp>
        <p:nvSpPr>
          <p:cNvPr id="3" name="2 İçerik Yer Tutucusu"/>
          <p:cNvSpPr>
            <a:spLocks noGrp="1"/>
          </p:cNvSpPr>
          <p:nvPr>
            <p:ph idx="1"/>
          </p:nvPr>
        </p:nvSpPr>
        <p:spPr/>
        <p:txBody>
          <a:bodyPr>
            <a:normAutofit/>
          </a:bodyPr>
          <a:lstStyle/>
          <a:p>
            <a:r>
              <a:rPr lang="tr-TR" sz="2400" dirty="0" smtClean="0"/>
              <a:t>Pazar günü gerçekleştirilecek olan ikinci oturumda, </a:t>
            </a:r>
          </a:p>
          <a:p>
            <a:r>
              <a:rPr lang="tr-TR" sz="2400" dirty="0" smtClean="0"/>
              <a:t>40 adet Türk Dili ve Edebiyatı-Coğrafya 1, </a:t>
            </a:r>
          </a:p>
          <a:p>
            <a:r>
              <a:rPr lang="tr-TR" sz="2400" dirty="0" smtClean="0"/>
              <a:t>40 adet Sosyal Bilimler (Tarih, Coğrafya 2, Felsefe Grubu, Din Kültürü ve Ahlak Bilgisi), </a:t>
            </a:r>
          </a:p>
          <a:p>
            <a:r>
              <a:rPr lang="tr-TR" sz="2400" dirty="0" smtClean="0"/>
              <a:t>40 adet Matematik ve </a:t>
            </a:r>
          </a:p>
          <a:p>
            <a:r>
              <a:rPr lang="tr-TR" sz="2400" dirty="0" smtClean="0"/>
              <a:t>40 adet Fen Bilimleri sorularından oluşmak üzere dört test yer alacaktır.</a:t>
            </a:r>
            <a:endParaRPr lang="tr-TR" sz="24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857256"/>
          </a:xfrm>
        </p:spPr>
        <p:txBody>
          <a:bodyPr>
            <a:normAutofit/>
          </a:bodyPr>
          <a:lstStyle/>
          <a:p>
            <a:r>
              <a:rPr lang="tr-TR" b="1" dirty="0" smtClean="0"/>
              <a:t>İkinci Oturumun Uygulanması</a:t>
            </a:r>
            <a:endParaRPr lang="tr-TR" dirty="0"/>
          </a:p>
        </p:txBody>
      </p:sp>
      <p:pic>
        <p:nvPicPr>
          <p:cNvPr id="1026" name="Picture 2" descr="C:\Users\ATOM\Desktop\Ekran Alıntısı.PNG"/>
          <p:cNvPicPr>
            <a:picLocks noChangeAspect="1" noChangeArrowheads="1"/>
          </p:cNvPicPr>
          <p:nvPr/>
        </p:nvPicPr>
        <p:blipFill>
          <a:blip r:embed="rId2"/>
          <a:srcRect/>
          <a:stretch>
            <a:fillRect/>
          </a:stretch>
        </p:blipFill>
        <p:spPr bwMode="auto">
          <a:xfrm>
            <a:off x="0" y="1500174"/>
            <a:ext cx="8733043" cy="3605224"/>
          </a:xfrm>
          <a:prstGeom prst="rect">
            <a:avLst/>
          </a:prstGeom>
          <a:noFill/>
        </p:spPr>
      </p:pic>
      <p:pic>
        <p:nvPicPr>
          <p:cNvPr id="6" name="Picture 2" descr="C:\Users\ATOM\Desktop\logo.png"/>
          <p:cNvPicPr>
            <a:picLocks noChangeAspect="1" noChangeArrowheads="1"/>
          </p:cNvPicPr>
          <p:nvPr/>
        </p:nvPicPr>
        <p:blipFill>
          <a:blip r:embed="rId3"/>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8229600" cy="1000132"/>
          </a:xfrm>
        </p:spPr>
        <p:txBody>
          <a:bodyPr>
            <a:normAutofit/>
          </a:bodyPr>
          <a:lstStyle/>
          <a:p>
            <a:r>
              <a:rPr lang="tr-TR" b="1" dirty="0" smtClean="0"/>
              <a:t>İkinci Oturumun Uygulanması</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pic>
        <p:nvPicPr>
          <p:cNvPr id="2050" name="Picture 2" descr="C:\Users\ATOM\Desktop\Ekran Alıntısı.PNG"/>
          <p:cNvPicPr>
            <a:picLocks noChangeAspect="1" noChangeArrowheads="1"/>
          </p:cNvPicPr>
          <p:nvPr/>
        </p:nvPicPr>
        <p:blipFill>
          <a:blip r:embed="rId3"/>
          <a:srcRect/>
          <a:stretch>
            <a:fillRect/>
          </a:stretch>
        </p:blipFill>
        <p:spPr bwMode="auto">
          <a:xfrm>
            <a:off x="230268" y="2071678"/>
            <a:ext cx="8750203" cy="271464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143000"/>
          </a:xfrm>
        </p:spPr>
        <p:txBody>
          <a:bodyPr>
            <a:normAutofit/>
          </a:bodyPr>
          <a:lstStyle/>
          <a:p>
            <a:r>
              <a:rPr lang="tr-TR" sz="3800" b="1" dirty="0" smtClean="0"/>
              <a:t>İkinci Oturumda Testlerin Ağırlıkları</a:t>
            </a:r>
            <a:endParaRPr lang="tr-TR" sz="3800" dirty="0"/>
          </a:p>
        </p:txBody>
      </p:sp>
      <p:sp>
        <p:nvSpPr>
          <p:cNvPr id="3" name="2 İçerik Yer Tutucusu"/>
          <p:cNvSpPr>
            <a:spLocks noGrp="1"/>
          </p:cNvSpPr>
          <p:nvPr>
            <p:ph idx="1"/>
          </p:nvPr>
        </p:nvSpPr>
        <p:spPr/>
        <p:txBody>
          <a:bodyPr>
            <a:normAutofit/>
          </a:bodyPr>
          <a:lstStyle/>
          <a:p>
            <a:r>
              <a:rPr lang="tr-TR" sz="2000" dirty="0" smtClean="0"/>
              <a:t>İkinci Oturumda uygulanacak testlerin ağırlıkları puan türüne göre aşağıdaki gibi olacaktır.</a:t>
            </a:r>
          </a:p>
          <a:p>
            <a:r>
              <a:rPr lang="tr-TR" sz="2000" dirty="0" smtClean="0"/>
              <a:t>Tercih edilecek puan türüne göre:</a:t>
            </a:r>
          </a:p>
          <a:p>
            <a:r>
              <a:rPr lang="tr-TR" sz="2000" dirty="0" smtClean="0"/>
              <a:t>Sözel puanda; Türk Dili ve Edebiyatı-Coğrafya-1 testinin ağırlığı %50, Sosyal Bilimler testinin ağırlığı %50’dir.</a:t>
            </a:r>
          </a:p>
          <a:p>
            <a:r>
              <a:rPr lang="tr-TR" sz="2000" dirty="0" smtClean="0"/>
              <a:t>Sayısal Puanda</a:t>
            </a:r>
            <a:r>
              <a:rPr lang="tr-TR" sz="2000" b="1" dirty="0" smtClean="0"/>
              <a:t>; </a:t>
            </a:r>
            <a:r>
              <a:rPr lang="tr-TR" sz="2000" dirty="0" smtClean="0"/>
              <a:t>Matematik testinin ağırlığı %50, Fen Bilimleri testinin ağırlığı %50’dir.</a:t>
            </a:r>
          </a:p>
          <a:p>
            <a:r>
              <a:rPr lang="tr-TR" sz="2000" dirty="0" smtClean="0"/>
              <a:t>Eşit Ağırlık Puanda; Türk Dili ve Edebiyatı-Coğrafya-1 testinin ağırlığı %50, Matematik testinin ağırlığı %50’dir.</a:t>
            </a:r>
            <a:endParaRPr lang="tr-TR" sz="20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000132"/>
          </a:xfrm>
        </p:spPr>
        <p:txBody>
          <a:bodyPr>
            <a:normAutofit fontScale="90000"/>
          </a:bodyPr>
          <a:lstStyle/>
          <a:p>
            <a:pPr algn="ctr"/>
            <a:r>
              <a:rPr lang="tr-TR" sz="4000" dirty="0" smtClean="0"/>
              <a:t>İkinci oturumda yer alan testlerin içeriği ve soru sayıları nedir?</a:t>
            </a:r>
            <a:endParaRPr lang="tr-TR" sz="3800" dirty="0"/>
          </a:p>
        </p:txBody>
      </p:sp>
      <p:pic>
        <p:nvPicPr>
          <p:cNvPr id="6" name="Picture 2" descr="C:\Users\ATOM\Desktop\logo.png"/>
          <p:cNvPicPr>
            <a:picLocks noChangeAspect="1" noChangeArrowheads="1"/>
          </p:cNvPicPr>
          <p:nvPr/>
        </p:nvPicPr>
        <p:blipFill>
          <a:blip r:embed="rId2"/>
          <a:srcRect/>
          <a:stretch>
            <a:fillRect/>
          </a:stretch>
        </p:blipFill>
        <p:spPr bwMode="auto">
          <a:xfrm>
            <a:off x="8001024" y="5643578"/>
            <a:ext cx="947306" cy="1114629"/>
          </a:xfrm>
          <a:prstGeom prst="rect">
            <a:avLst/>
          </a:prstGeom>
          <a:noFill/>
        </p:spPr>
      </p:pic>
      <p:pic>
        <p:nvPicPr>
          <p:cNvPr id="4099" name="Picture 3" descr="C:\Users\ATOM\Desktop\Ekran Alıntısı.PNG"/>
          <p:cNvPicPr>
            <a:picLocks noChangeAspect="1" noChangeArrowheads="1"/>
          </p:cNvPicPr>
          <p:nvPr/>
        </p:nvPicPr>
        <p:blipFill>
          <a:blip r:embed="rId3"/>
          <a:srcRect/>
          <a:stretch>
            <a:fillRect/>
          </a:stretch>
        </p:blipFill>
        <p:spPr bwMode="auto">
          <a:xfrm>
            <a:off x="0" y="1285860"/>
            <a:ext cx="4376730" cy="3257550"/>
          </a:xfrm>
          <a:prstGeom prst="rect">
            <a:avLst/>
          </a:prstGeom>
          <a:noFill/>
        </p:spPr>
      </p:pic>
      <p:pic>
        <p:nvPicPr>
          <p:cNvPr id="4100" name="Picture 4" descr="C:\Users\ATOM\Desktop\Ekran Alıntısı.PNG"/>
          <p:cNvPicPr>
            <a:picLocks noChangeAspect="1" noChangeArrowheads="1"/>
          </p:cNvPicPr>
          <p:nvPr/>
        </p:nvPicPr>
        <p:blipFill>
          <a:blip r:embed="rId4"/>
          <a:srcRect/>
          <a:stretch>
            <a:fillRect/>
          </a:stretch>
        </p:blipFill>
        <p:spPr bwMode="auto">
          <a:xfrm>
            <a:off x="4286248" y="1285860"/>
            <a:ext cx="4500594" cy="2152650"/>
          </a:xfrm>
          <a:prstGeom prst="rect">
            <a:avLst/>
          </a:prstGeom>
          <a:noFill/>
        </p:spPr>
      </p:pic>
      <p:pic>
        <p:nvPicPr>
          <p:cNvPr id="4101" name="Picture 5" descr="C:\Users\ATOM\Desktop\Ekran Alıntısı.PNG"/>
          <p:cNvPicPr>
            <a:picLocks noChangeAspect="1" noChangeArrowheads="1"/>
          </p:cNvPicPr>
          <p:nvPr/>
        </p:nvPicPr>
        <p:blipFill>
          <a:blip r:embed="rId5"/>
          <a:srcRect/>
          <a:stretch>
            <a:fillRect/>
          </a:stretch>
        </p:blipFill>
        <p:spPr bwMode="auto">
          <a:xfrm>
            <a:off x="4429124" y="3286124"/>
            <a:ext cx="4333887" cy="2324100"/>
          </a:xfrm>
          <a:prstGeom prst="rect">
            <a:avLst/>
          </a:prstGeom>
          <a:noFill/>
        </p:spPr>
      </p:pic>
      <p:sp>
        <p:nvSpPr>
          <p:cNvPr id="11" name="10 Dikdörtgen"/>
          <p:cNvSpPr/>
          <p:nvPr/>
        </p:nvSpPr>
        <p:spPr>
          <a:xfrm>
            <a:off x="0" y="5072074"/>
            <a:ext cx="4286248"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102" name="Picture 6" descr="C:\Users\ATOM\Desktop\Ekran Alıntısı.PNG"/>
          <p:cNvPicPr>
            <a:picLocks noChangeAspect="1" noChangeArrowheads="1"/>
          </p:cNvPicPr>
          <p:nvPr/>
        </p:nvPicPr>
        <p:blipFill>
          <a:blip r:embed="rId6"/>
          <a:srcRect/>
          <a:stretch>
            <a:fillRect/>
          </a:stretch>
        </p:blipFill>
        <p:spPr bwMode="auto">
          <a:xfrm>
            <a:off x="214282" y="5286388"/>
            <a:ext cx="3747904" cy="121444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500198"/>
          </a:xfrm>
        </p:spPr>
        <p:txBody>
          <a:bodyPr>
            <a:normAutofit/>
          </a:bodyPr>
          <a:lstStyle/>
          <a:p>
            <a:pPr algn="ctr"/>
            <a:r>
              <a:rPr lang="tr-TR" sz="4000" dirty="0" smtClean="0"/>
              <a:t>Adaylar ikinci oturumdaki testlerden hangilerini cevaplandırabilir?</a:t>
            </a:r>
            <a:endParaRPr lang="tr-TR" sz="38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pic>
        <p:nvPicPr>
          <p:cNvPr id="3074" name="Picture 2" descr="C:\Users\ATOM\Desktop\Ekran Alıntısı.PNG"/>
          <p:cNvPicPr>
            <a:picLocks noChangeAspect="1" noChangeArrowheads="1"/>
          </p:cNvPicPr>
          <p:nvPr/>
        </p:nvPicPr>
        <p:blipFill>
          <a:blip r:embed="rId3"/>
          <a:srcRect/>
          <a:stretch>
            <a:fillRect/>
          </a:stretch>
        </p:blipFill>
        <p:spPr bwMode="auto">
          <a:xfrm>
            <a:off x="1071538" y="2428868"/>
            <a:ext cx="6397629" cy="36164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928670"/>
            <a:ext cx="8929718" cy="1143000"/>
          </a:xfrm>
        </p:spPr>
        <p:txBody>
          <a:bodyPr>
            <a:noAutofit/>
          </a:bodyPr>
          <a:lstStyle/>
          <a:p>
            <a:pPr algn="ctr"/>
            <a:r>
              <a:rPr lang="tr-TR" sz="4000" dirty="0" smtClean="0"/>
              <a:t>Yükseköğretim Kurumları Sınavı oturumlarında kaç kitapçık verilecektir?</a:t>
            </a:r>
            <a:endParaRPr lang="tr-TR" sz="4000" dirty="0"/>
          </a:p>
        </p:txBody>
      </p:sp>
      <p:sp>
        <p:nvSpPr>
          <p:cNvPr id="3" name="2 İçerik Yer Tutucusu"/>
          <p:cNvSpPr>
            <a:spLocks noGrp="1"/>
          </p:cNvSpPr>
          <p:nvPr>
            <p:ph idx="1"/>
          </p:nvPr>
        </p:nvSpPr>
        <p:spPr>
          <a:xfrm>
            <a:off x="428596" y="2714620"/>
            <a:ext cx="7300906" cy="3500462"/>
          </a:xfrm>
        </p:spPr>
        <p:txBody>
          <a:bodyPr/>
          <a:lstStyle/>
          <a:p>
            <a:r>
              <a:rPr lang="tr-TR" dirty="0" smtClean="0"/>
              <a:t>Yükseköğretim Kurumları Sınavında birinci oturumda (TYT) bir, ikinci oturumda bir olmak üzere toplam iki kitapçık verilecektir. Yabancı </a:t>
            </a:r>
            <a:r>
              <a:rPr lang="tr-TR" smtClean="0"/>
              <a:t>Dil oturumuna </a:t>
            </a:r>
            <a:r>
              <a:rPr lang="tr-TR" dirty="0" smtClean="0"/>
              <a:t>girecek adaylar için ayrıca kitapçık verilecektir. </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57290" y="785794"/>
            <a:ext cx="7498080" cy="1909762"/>
          </a:xfrm>
        </p:spPr>
        <p:txBody>
          <a:bodyPr/>
          <a:lstStyle/>
          <a:p>
            <a:r>
              <a:rPr lang="tr-TR" dirty="0" smtClean="0"/>
              <a:t>Yükseköğretime giriş sınavının yeni adı </a:t>
            </a:r>
            <a:r>
              <a:rPr lang="tr-TR" b="1" dirty="0" smtClean="0"/>
              <a:t>Yükseköğretim Kurumları Sınavı’dır.</a:t>
            </a:r>
            <a:endParaRPr lang="tr-TR" dirty="0"/>
          </a:p>
        </p:txBody>
      </p:sp>
      <p:pic>
        <p:nvPicPr>
          <p:cNvPr id="5" name="Picture 2" descr="C:\Users\ATOM\Desktop\logo.png"/>
          <p:cNvPicPr>
            <a:picLocks noChangeAspect="1" noChangeArrowheads="1"/>
          </p:cNvPicPr>
          <p:nvPr/>
        </p:nvPicPr>
        <p:blipFill>
          <a:blip r:embed="rId2"/>
          <a:srcRect/>
          <a:stretch>
            <a:fillRect/>
          </a:stretch>
        </p:blipFill>
        <p:spPr bwMode="auto">
          <a:xfrm>
            <a:off x="3286116" y="2571744"/>
            <a:ext cx="2853560" cy="335758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571636"/>
          </a:xfrm>
        </p:spPr>
        <p:txBody>
          <a:bodyPr>
            <a:normAutofit/>
          </a:bodyPr>
          <a:lstStyle/>
          <a:p>
            <a:r>
              <a:rPr lang="tr-TR" sz="4000" dirty="0" smtClean="0"/>
              <a:t>Yükseköğretim Kurumları Sınavı’nda puanlar hangi aralıkta hesaplanacaktır?</a:t>
            </a:r>
            <a:endParaRPr lang="tr-TR" sz="3800" dirty="0"/>
          </a:p>
        </p:txBody>
      </p:sp>
      <p:sp>
        <p:nvSpPr>
          <p:cNvPr id="3" name="2 İçerik Yer Tutucusu"/>
          <p:cNvSpPr>
            <a:spLocks noGrp="1"/>
          </p:cNvSpPr>
          <p:nvPr>
            <p:ph idx="1"/>
          </p:nvPr>
        </p:nvSpPr>
        <p:spPr>
          <a:xfrm>
            <a:off x="457200" y="2643182"/>
            <a:ext cx="8229600" cy="3681418"/>
          </a:xfrm>
        </p:spPr>
        <p:txBody>
          <a:bodyPr>
            <a:normAutofit/>
          </a:bodyPr>
          <a:lstStyle/>
          <a:p>
            <a:r>
              <a:rPr lang="tr-TR" sz="2000" dirty="0" smtClean="0"/>
              <a:t>YGS-LYS sisteminde olduğu gibi bu yıl da puanlar 100-500 puan aralığında hesaplanacaktır. Adayların bu puanlarına Ortaöğretim Başarı Puanı (OBP) geçen sene olduğu şekilde hesaplanarak eklenecektir. </a:t>
            </a:r>
            <a:endParaRPr lang="tr-TR" sz="20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71546"/>
            <a:ext cx="8229600" cy="1785950"/>
          </a:xfrm>
        </p:spPr>
        <p:txBody>
          <a:bodyPr>
            <a:normAutofit fontScale="90000"/>
          </a:bodyPr>
          <a:lstStyle/>
          <a:p>
            <a:r>
              <a:rPr lang="tr-TR" sz="4000" dirty="0" smtClean="0"/>
              <a:t>Din Kültürü ve Ahlak Bilgisi dersi almayan veya farklı bir müfredat ile alan adaylar hangi soruları cevaplayacaktır?</a:t>
            </a:r>
            <a:endParaRPr lang="tr-TR" sz="3800" dirty="0"/>
          </a:p>
        </p:txBody>
      </p:sp>
      <p:sp>
        <p:nvSpPr>
          <p:cNvPr id="3" name="2 İçerik Yer Tutucusu"/>
          <p:cNvSpPr>
            <a:spLocks noGrp="1"/>
          </p:cNvSpPr>
          <p:nvPr>
            <p:ph idx="1"/>
          </p:nvPr>
        </p:nvSpPr>
        <p:spPr>
          <a:xfrm>
            <a:off x="457200" y="3143248"/>
            <a:ext cx="8229600" cy="3181352"/>
          </a:xfrm>
        </p:spPr>
        <p:txBody>
          <a:bodyPr>
            <a:normAutofit/>
          </a:bodyPr>
          <a:lstStyle/>
          <a:p>
            <a:r>
              <a:rPr lang="tr-TR" sz="2000" dirty="0" smtClean="0"/>
              <a:t>YGS-LYS sistemindeki uygulamaya aynı şekilde devam edilecektir. Yani bu durumdaki adaylar, TYT sınavında ilave Felsefe, 2. Oturumda ise ilave Felsefe Grubu sorularını cevaplayacaklardır, Din Kültürü ve Ahlak Bilgisi sorularını cevaplandırmayacaklardır.</a:t>
            </a:r>
            <a:endParaRPr lang="tr-TR" sz="20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Yerleştirme</a:t>
            </a:r>
            <a:endParaRPr lang="tr-TR" dirty="0"/>
          </a:p>
        </p:txBody>
      </p:sp>
      <p:sp>
        <p:nvSpPr>
          <p:cNvPr id="3" name="2 İçerik Yer Tutucusu"/>
          <p:cNvSpPr>
            <a:spLocks noGrp="1"/>
          </p:cNvSpPr>
          <p:nvPr>
            <p:ph idx="1"/>
          </p:nvPr>
        </p:nvSpPr>
        <p:spPr/>
        <p:txBody>
          <a:bodyPr>
            <a:normAutofit/>
          </a:bodyPr>
          <a:lstStyle/>
          <a:p>
            <a:r>
              <a:rPr lang="tr-TR" sz="2400" dirty="0" err="1" smtClean="0"/>
              <a:t>Önlisans</a:t>
            </a:r>
            <a:r>
              <a:rPr lang="tr-TR" sz="2400" dirty="0" smtClean="0"/>
              <a:t> programlarında; Temel Yeterlilik Testi Puanı esas alınmakta,</a:t>
            </a:r>
          </a:p>
          <a:p>
            <a:r>
              <a:rPr lang="tr-TR" sz="2400" dirty="0" smtClean="0"/>
              <a:t>Temel Yeterlilik Puanı (TYT-Puanı):[Türkçe Testi (%50)] +[Temel Matematik Testi (%50)]</a:t>
            </a:r>
          </a:p>
          <a:p>
            <a:r>
              <a:rPr lang="tr-TR" sz="2400" dirty="0" smtClean="0"/>
              <a:t>Lisans programlarında ise; Dört puan türü (Sözel, Sayısal, Eşit Ağırlık, Dil) esas alınmaktadır.</a:t>
            </a:r>
          </a:p>
          <a:p>
            <a:r>
              <a:rPr lang="tr-TR" sz="2400" dirty="0" smtClean="0"/>
              <a:t>Sözel, Sayısal, Eşit Ağırlık ve Dil puanları hesaplanırken Temel Yeterlilik Testi’nin etkisi %40 olacaktır.</a:t>
            </a:r>
            <a:endParaRPr lang="tr-TR" sz="24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867656"/>
          </a:xfrm>
        </p:spPr>
        <p:txBody>
          <a:bodyPr>
            <a:normAutofit fontScale="90000"/>
          </a:bodyPr>
          <a:lstStyle/>
          <a:p>
            <a:r>
              <a:rPr lang="tr-TR" dirty="0" smtClean="0"/>
              <a:t>Adaylar, </a:t>
            </a:r>
            <a:r>
              <a:rPr lang="tr-TR" dirty="0" err="1" smtClean="0"/>
              <a:t>önlisans</a:t>
            </a:r>
            <a:r>
              <a:rPr lang="tr-TR" dirty="0" smtClean="0"/>
              <a:t> ve lisans programlarını hangi puan türü ile tercih edebileceklerdir? </a:t>
            </a:r>
            <a:endParaRPr lang="tr-TR" dirty="0"/>
          </a:p>
        </p:txBody>
      </p:sp>
      <p:sp>
        <p:nvSpPr>
          <p:cNvPr id="3" name="2 İçerik Yer Tutucusu"/>
          <p:cNvSpPr>
            <a:spLocks noGrp="1"/>
          </p:cNvSpPr>
          <p:nvPr>
            <p:ph idx="1"/>
          </p:nvPr>
        </p:nvSpPr>
        <p:spPr>
          <a:xfrm>
            <a:off x="457200" y="2857496"/>
            <a:ext cx="8229600" cy="3467104"/>
          </a:xfrm>
        </p:spPr>
        <p:txBody>
          <a:bodyPr>
            <a:normAutofit/>
          </a:bodyPr>
          <a:lstStyle/>
          <a:p>
            <a:r>
              <a:rPr lang="tr-TR" sz="2400" dirty="0" smtClean="0"/>
              <a:t>Daha önce de bildirildiği gibi adaylar;  </a:t>
            </a:r>
            <a:r>
              <a:rPr lang="tr-TR" sz="2400" dirty="0" err="1" smtClean="0"/>
              <a:t>Önlisans</a:t>
            </a:r>
            <a:r>
              <a:rPr lang="tr-TR" sz="2400" dirty="0" smtClean="0"/>
              <a:t> programlarını TYT puanı ile  Lisans programlarını ise; Sözel, Sayısal, Eşit Ağırlık ve Dil puan türü ile tercih edebileceklerdir. </a:t>
            </a:r>
            <a:endParaRPr lang="tr-TR" sz="24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Yerleştirme</a:t>
            </a:r>
            <a:endParaRPr lang="tr-TR" dirty="0"/>
          </a:p>
        </p:txBody>
      </p:sp>
      <p:sp>
        <p:nvSpPr>
          <p:cNvPr id="3" name="2 İçerik Yer Tutucusu"/>
          <p:cNvSpPr>
            <a:spLocks noGrp="1"/>
          </p:cNvSpPr>
          <p:nvPr>
            <p:ph idx="1"/>
          </p:nvPr>
        </p:nvSpPr>
        <p:spPr>
          <a:xfrm>
            <a:off x="357158" y="2285992"/>
            <a:ext cx="7786742" cy="4800600"/>
          </a:xfrm>
        </p:spPr>
        <p:txBody>
          <a:bodyPr>
            <a:normAutofit/>
          </a:bodyPr>
          <a:lstStyle/>
          <a:p>
            <a:r>
              <a:rPr lang="tr-TR" sz="2000" dirty="0" smtClean="0"/>
              <a:t>SÖZ: [Temel Yeterlilikler Testi (%40)] + [Sözel Test (%60)]</a:t>
            </a:r>
          </a:p>
          <a:p>
            <a:r>
              <a:rPr lang="en-US" sz="2000" dirty="0" smtClean="0"/>
              <a:t>SAY: [</a:t>
            </a:r>
            <a:r>
              <a:rPr lang="tr-TR" sz="2000" dirty="0" smtClean="0"/>
              <a:t>Temel Yeterlilikler Testi (%40)] + [Sayısal Test </a:t>
            </a:r>
            <a:r>
              <a:rPr lang="en-US" sz="2000" dirty="0" smtClean="0"/>
              <a:t>(%60)]</a:t>
            </a:r>
          </a:p>
          <a:p>
            <a:r>
              <a:rPr lang="tr-TR" sz="2000" dirty="0" smtClean="0"/>
              <a:t>EA: [Temel Yeterlilikler Testi (%40)] + [Eşit Ağırlık Testi (%60)]</a:t>
            </a:r>
          </a:p>
          <a:p>
            <a:r>
              <a:rPr lang="tr-TR" sz="2000" dirty="0" smtClean="0"/>
              <a:t>DİL: [Temel Yeterlilikler Testi (%40)] + [Yabancı Dil Testi (%60)]</a:t>
            </a:r>
          </a:p>
          <a:p>
            <a:r>
              <a:rPr lang="tr-TR" sz="2000" b="1" dirty="0" smtClean="0"/>
              <a:t>Belli programlar için getirilen başarı sıralaması şartına devam edilecektir.</a:t>
            </a:r>
            <a:endParaRPr lang="tr-TR" sz="20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1143000"/>
          </a:xfrm>
        </p:spPr>
        <p:txBody>
          <a:bodyPr>
            <a:normAutofit/>
          </a:bodyPr>
          <a:lstStyle/>
          <a:p>
            <a:r>
              <a:rPr lang="tr-TR" sz="3500" b="1" dirty="0" smtClean="0"/>
              <a:t>Özel Yetenekle Öğrenci Alan Programlar</a:t>
            </a:r>
            <a:endParaRPr lang="tr-TR" sz="3500" dirty="0"/>
          </a:p>
        </p:txBody>
      </p:sp>
      <p:sp>
        <p:nvSpPr>
          <p:cNvPr id="3" name="2 İçerik Yer Tutucusu"/>
          <p:cNvSpPr>
            <a:spLocks noGrp="1"/>
          </p:cNvSpPr>
          <p:nvPr>
            <p:ph idx="1"/>
          </p:nvPr>
        </p:nvSpPr>
        <p:spPr>
          <a:xfrm>
            <a:off x="500034" y="2428868"/>
            <a:ext cx="7400948" cy="3538542"/>
          </a:xfrm>
        </p:spPr>
        <p:txBody>
          <a:bodyPr/>
          <a:lstStyle/>
          <a:p>
            <a:r>
              <a:rPr lang="tr-TR" dirty="0" smtClean="0"/>
              <a:t>Özel yetenekle öğrenci alan programlarda geçen sene olduğu gibi baraj puanı bu yıl da aynı tutulmuştur. Temel Yeterlilikler Testi’ne giren ve Temel Yeterlilik Puanı en az 150 olan adaylar Özel Yetenekle Öğrenci Alan Lisans programlarını tercih edebileceklerdir</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OBP Hesaplaması</a:t>
            </a:r>
            <a:endParaRPr lang="tr-TR" dirty="0"/>
          </a:p>
        </p:txBody>
      </p:sp>
      <p:sp>
        <p:nvSpPr>
          <p:cNvPr id="3" name="2 İçerik Yer Tutucusu"/>
          <p:cNvSpPr>
            <a:spLocks noGrp="1"/>
          </p:cNvSpPr>
          <p:nvPr>
            <p:ph idx="1"/>
          </p:nvPr>
        </p:nvSpPr>
        <p:spPr/>
        <p:txBody>
          <a:bodyPr>
            <a:normAutofit/>
          </a:bodyPr>
          <a:lstStyle/>
          <a:p>
            <a:r>
              <a:rPr lang="tr-TR" sz="2400" dirty="0" smtClean="0"/>
              <a:t>Ortaöğretim Başarı Puanı’nın hesaplanmasında herhangi bir değişikliğe gidilmemiştir.</a:t>
            </a:r>
          </a:p>
          <a:p>
            <a:r>
              <a:rPr lang="tr-TR" sz="2400" dirty="0" smtClean="0"/>
              <a:t>Yerleştirme puanlarına etkisi geçen seneki gibi aynı oranda olacaktır.</a:t>
            </a:r>
          </a:p>
          <a:p>
            <a:r>
              <a:rPr lang="tr-TR" sz="2400" dirty="0" smtClean="0"/>
              <a:t>Meslek lisesi mezunlarına geçen seneki alan odaklı ek puan uygulamasına devam edecektir.</a:t>
            </a:r>
          </a:p>
          <a:p>
            <a:r>
              <a:rPr lang="tr-TR" sz="2400" dirty="0" smtClean="0"/>
              <a:t>Engelli adaylara yönelik düzenlemelerin uygulanmasına devam edilecektir.</a:t>
            </a:r>
            <a:endParaRPr lang="tr-TR" sz="24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Özetle Yeni Sistemimiz</a:t>
            </a:r>
            <a:endParaRPr lang="tr-TR" dirty="0"/>
          </a:p>
        </p:txBody>
      </p:sp>
      <p:sp>
        <p:nvSpPr>
          <p:cNvPr id="3" name="2 İçerik Yer Tutucusu"/>
          <p:cNvSpPr>
            <a:spLocks noGrp="1"/>
          </p:cNvSpPr>
          <p:nvPr>
            <p:ph idx="1"/>
          </p:nvPr>
        </p:nvSpPr>
        <p:spPr/>
        <p:txBody>
          <a:bodyPr>
            <a:normAutofit/>
          </a:bodyPr>
          <a:lstStyle/>
          <a:p>
            <a:r>
              <a:rPr lang="tr-TR" sz="2800" dirty="0" smtClean="0"/>
              <a:t>Daha yalın, sade ve kolay anlaşılabilir bir sistem,</a:t>
            </a:r>
          </a:p>
          <a:p>
            <a:r>
              <a:rPr lang="tr-TR" sz="2800" dirty="0" smtClean="0"/>
              <a:t>Sınav puan türleri 18’den, 5’e indirilmiştir,</a:t>
            </a:r>
          </a:p>
          <a:p>
            <a:r>
              <a:rPr lang="tr-TR" sz="2800" dirty="0" smtClean="0"/>
              <a:t>Sınav 5 hafta sonundan 1 hafta sonuna çekilmiş, 6 oturumdan 3 oturuma indirilmiştir.</a:t>
            </a:r>
          </a:p>
          <a:p>
            <a:r>
              <a:rPr lang="tr-TR" sz="2800" dirty="0" smtClean="0"/>
              <a:t>Türkçe ve Temel Matematik’in merkezde olduğu Temel Yeterlilik esaslı değerlendiren,</a:t>
            </a:r>
            <a:endParaRPr lang="tr-TR" sz="28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Özetle Yeni Sistemimiz</a:t>
            </a:r>
            <a:endParaRPr lang="tr-TR" dirty="0"/>
          </a:p>
        </p:txBody>
      </p:sp>
      <p:sp>
        <p:nvSpPr>
          <p:cNvPr id="3" name="2 İçerik Yer Tutucusu"/>
          <p:cNvSpPr>
            <a:spLocks noGrp="1"/>
          </p:cNvSpPr>
          <p:nvPr>
            <p:ph idx="1"/>
          </p:nvPr>
        </p:nvSpPr>
        <p:spPr/>
        <p:txBody>
          <a:bodyPr>
            <a:normAutofit/>
          </a:bodyPr>
          <a:lstStyle/>
          <a:p>
            <a:r>
              <a:rPr lang="tr-TR" sz="2200" dirty="0" smtClean="0"/>
              <a:t>Mesleki eğitimi önemseyen ve bu kapsamda tek bir puanla farklı MYO programlarını tercih etmeye imkan veren,</a:t>
            </a:r>
          </a:p>
          <a:p>
            <a:r>
              <a:rPr lang="tr-TR" sz="2200" dirty="0" smtClean="0"/>
              <a:t>Orta öğretim kazanımlarını ve sürecini odağına alan ve önemseyen,</a:t>
            </a:r>
          </a:p>
          <a:p>
            <a:r>
              <a:rPr lang="tr-TR" sz="2200" dirty="0" smtClean="0"/>
              <a:t>Önceki sistemde orta öğretim üzerinde 4 ay baskı oluşturarak, eğitimi aksatan olumsuzluğu ortadan kaldıran,</a:t>
            </a:r>
          </a:p>
          <a:p>
            <a:r>
              <a:rPr lang="tr-TR" sz="2200" dirty="0" smtClean="0"/>
              <a:t>Öğrenciler üzerindeki sınav kaygısının etkilerini azaltan bir sistemdir.</a:t>
            </a:r>
            <a:endParaRPr lang="tr-TR" sz="2200"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785818"/>
          </a:xfrm>
        </p:spPr>
        <p:txBody>
          <a:bodyPr>
            <a:normAutofit fontScale="90000"/>
          </a:bodyPr>
          <a:lstStyle/>
          <a:p>
            <a:pPr algn="ctr"/>
            <a:r>
              <a:rPr lang="tr-TR" dirty="0" smtClean="0"/>
              <a:t>Puan Türleri</a:t>
            </a:r>
            <a:endParaRPr lang="tr-TR" dirty="0"/>
          </a:p>
        </p:txBody>
      </p:sp>
      <p:sp>
        <p:nvSpPr>
          <p:cNvPr id="3" name="2 İçerik Yer Tutucusu"/>
          <p:cNvSpPr>
            <a:spLocks noGrp="1"/>
          </p:cNvSpPr>
          <p:nvPr>
            <p:ph idx="1"/>
          </p:nvPr>
        </p:nvSpPr>
        <p:spPr>
          <a:xfrm>
            <a:off x="285720" y="1142984"/>
            <a:ext cx="8401080" cy="5181616"/>
          </a:xfrm>
        </p:spPr>
        <p:txBody>
          <a:bodyPr>
            <a:normAutofit/>
          </a:bodyPr>
          <a:lstStyle/>
          <a:p>
            <a:r>
              <a:rPr lang="tr-TR" sz="2400" dirty="0" smtClean="0"/>
              <a:t>Adayların lisans programlarına Sözel, Sayısal, Eşit Ağırlık ve Dil Puanı ile yerleştirilebileceği, bu puan türlerinin de 2017 LYS puan türleri ile ilişkilendirildiğinde, TS-Sözel; MF-Sayısal; TM-Eşit Ağırlık; Dil-Dil olacağı daha önce bildirilmişti. Her bir program için hangi puan türü ile yerleşilebileceği ile ilgili tüm programların yer aldığı ayrıntılı bir tablo yayınlanacak mıdır? </a:t>
            </a:r>
          </a:p>
          <a:p>
            <a:r>
              <a:rPr lang="tr-TR" sz="2400" dirty="0" smtClean="0"/>
              <a:t>Evet. Aşağıdaki bağlantı adresinden Yükseköğretim Lisans Programları – Puan Türü tablosuna ulaşabilirsiniz. </a:t>
            </a:r>
          </a:p>
          <a:p>
            <a:r>
              <a:rPr lang="tr-TR" sz="2400" b="1" dirty="0" smtClean="0"/>
              <a:t>http://www.yok.gov.tr/</a:t>
            </a:r>
            <a:r>
              <a:rPr lang="tr-TR" sz="2400" b="1" dirty="0" err="1" smtClean="0"/>
              <a:t>documents</a:t>
            </a:r>
            <a:r>
              <a:rPr lang="tr-TR" sz="2400" b="1" dirty="0" smtClean="0"/>
              <a:t>/10279/31137395/</a:t>
            </a:r>
            <a:r>
              <a:rPr lang="tr-TR" sz="2400" b="1" dirty="0" err="1" smtClean="0"/>
              <a:t>yuksekogretim</a:t>
            </a:r>
            <a:r>
              <a:rPr lang="tr-TR" sz="2400" b="1" dirty="0" smtClean="0"/>
              <a:t>_</a:t>
            </a:r>
            <a:r>
              <a:rPr lang="tr-TR" sz="2400" b="1" dirty="0" err="1" smtClean="0"/>
              <a:t>kurumlari</a:t>
            </a:r>
            <a:r>
              <a:rPr lang="tr-TR" sz="2400" b="1" dirty="0" smtClean="0"/>
              <a:t>_</a:t>
            </a:r>
            <a:r>
              <a:rPr lang="tr-TR" sz="2400" b="1" dirty="0" err="1" smtClean="0"/>
              <a:t>sinavi</a:t>
            </a:r>
            <a:r>
              <a:rPr lang="tr-TR" sz="2400" b="1" dirty="0" smtClean="0"/>
              <a:t> _puan_</a:t>
            </a:r>
            <a:r>
              <a:rPr lang="tr-TR" sz="2400" b="1" dirty="0" err="1" smtClean="0"/>
              <a:t>turleri</a:t>
            </a:r>
            <a:r>
              <a:rPr lang="tr-TR" sz="2400" b="1" dirty="0" smtClean="0"/>
              <a:t>.</a:t>
            </a:r>
            <a:r>
              <a:rPr lang="tr-TR" sz="2400" b="1" dirty="0" err="1" smtClean="0"/>
              <a:t>pdf</a:t>
            </a:r>
            <a:endParaRPr lang="tr-TR" sz="2200" b="1" dirty="0"/>
          </a:p>
        </p:txBody>
      </p:sp>
      <p:pic>
        <p:nvPicPr>
          <p:cNvPr id="6" name="Picture 2" descr="C:\Users\ATOM\Desktop\logo.png"/>
          <p:cNvPicPr>
            <a:picLocks noChangeAspect="1" noChangeArrowheads="1"/>
          </p:cNvPicPr>
          <p:nvPr/>
        </p:nvPicPr>
        <p:blipFill>
          <a:blip r:embed="rId2"/>
          <a:srcRect/>
          <a:stretch>
            <a:fillRect/>
          </a:stretch>
        </p:blipFill>
        <p:spPr bwMode="auto">
          <a:xfrm>
            <a:off x="7715272" y="5210873"/>
            <a:ext cx="1233058" cy="145085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285860"/>
            <a:ext cx="7215238" cy="4800600"/>
          </a:xfrm>
        </p:spPr>
        <p:txBody>
          <a:bodyPr>
            <a:normAutofit lnSpcReduction="10000"/>
          </a:bodyPr>
          <a:lstStyle/>
          <a:p>
            <a:r>
              <a:rPr lang="tr-TR" sz="2400" dirty="0" smtClean="0"/>
              <a:t>Yükseköğretim Kurumları Sınavı’nda, adaylar iki ayrı oturuma katılacaklardır. </a:t>
            </a:r>
          </a:p>
          <a:p>
            <a:r>
              <a:rPr lang="tr-TR" sz="2400" dirty="0" smtClean="0"/>
              <a:t>İlk oturumda, adaylar Temel Yeterlilik Testi’ni alacaklardır. Bu testte adayların muhakeme, akıl yürütme,mantıklı düşünme odaklı sözel ve sayısal becerilerinin, yani Türkçeyi doğru kullanma, okuma ve anlama, dil hakimiyeti ile matematiksel ilişkilerden yararlanmanın ölçülmesi amaçlanmaktadır. Bunun örnekleri dünyada seçkin yükseköğretim sistemlerinde mevcuttur.</a:t>
            </a:r>
          </a:p>
          <a:p>
            <a:r>
              <a:rPr lang="tr-TR" sz="2400" dirty="0" smtClean="0"/>
              <a:t>İkinci oturumda ise adayların önceki yıllarda takip edilen usule uygun olarak lise müfredatına dair bilgisi esas alınacaktır.</a:t>
            </a:r>
            <a:endParaRPr lang="tr-TR" sz="2400" dirty="0"/>
          </a:p>
        </p:txBody>
      </p:sp>
      <p:pic>
        <p:nvPicPr>
          <p:cNvPr id="5"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TOM\Desktop\logo.png"/>
          <p:cNvPicPr>
            <a:picLocks noChangeAspect="1" noChangeArrowheads="1"/>
          </p:cNvPicPr>
          <p:nvPr/>
        </p:nvPicPr>
        <p:blipFill>
          <a:blip r:embed="rId2"/>
          <a:srcRect/>
          <a:stretch>
            <a:fillRect/>
          </a:stretch>
        </p:blipFill>
        <p:spPr bwMode="auto">
          <a:xfrm>
            <a:off x="2214546" y="785794"/>
            <a:ext cx="4733520" cy="556960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928670"/>
            <a:ext cx="8929718" cy="1143000"/>
          </a:xfrm>
        </p:spPr>
        <p:txBody>
          <a:bodyPr>
            <a:noAutofit/>
          </a:bodyPr>
          <a:lstStyle/>
          <a:p>
            <a:r>
              <a:rPr lang="tr-TR" sz="4000" b="1" dirty="0" smtClean="0"/>
              <a:t>Yükseköğretim Kurumları Sınavı Takvimi</a:t>
            </a:r>
            <a:endParaRPr lang="tr-TR" sz="4000" dirty="0"/>
          </a:p>
        </p:txBody>
      </p:sp>
      <p:sp>
        <p:nvSpPr>
          <p:cNvPr id="3" name="2 İçerik Yer Tutucusu"/>
          <p:cNvSpPr>
            <a:spLocks noGrp="1"/>
          </p:cNvSpPr>
          <p:nvPr>
            <p:ph idx="1"/>
          </p:nvPr>
        </p:nvSpPr>
        <p:spPr>
          <a:xfrm>
            <a:off x="428596" y="2714620"/>
            <a:ext cx="7300906" cy="3500462"/>
          </a:xfrm>
        </p:spPr>
        <p:txBody>
          <a:bodyPr/>
          <a:lstStyle/>
          <a:p>
            <a:r>
              <a:rPr lang="tr-TR" dirty="0" smtClean="0"/>
              <a:t>Yükseköğretim Kurumları Sınavı, 1. Oturumu 23 Haziran Cumartesi günü</a:t>
            </a:r>
          </a:p>
          <a:p>
            <a:pPr>
              <a:buNone/>
            </a:pPr>
            <a:r>
              <a:rPr lang="tr-TR" dirty="0" smtClean="0"/>
              <a:t>   2. Oturumu 24 Haziran Pazar günü yapılacaktır. İki oturumlu bir sınavla gerçekleşecektir.  Yabancı Dil sınavı ise aynı hafta sonu Pazar günü tek oturumda gerçekleştirilecektir.</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928670"/>
            <a:ext cx="7498080" cy="796908"/>
          </a:xfrm>
        </p:spPr>
        <p:txBody>
          <a:bodyPr>
            <a:normAutofit fontScale="90000"/>
          </a:bodyPr>
          <a:lstStyle/>
          <a:p>
            <a:r>
              <a:rPr lang="tr-TR" b="1" dirty="0" smtClean="0"/>
              <a:t>Birinci Oturum</a:t>
            </a:r>
            <a:endParaRPr lang="tr-TR" dirty="0"/>
          </a:p>
        </p:txBody>
      </p:sp>
      <p:sp>
        <p:nvSpPr>
          <p:cNvPr id="3" name="2 İçerik Yer Tutucusu"/>
          <p:cNvSpPr>
            <a:spLocks noGrp="1"/>
          </p:cNvSpPr>
          <p:nvPr>
            <p:ph idx="1"/>
          </p:nvPr>
        </p:nvSpPr>
        <p:spPr>
          <a:xfrm>
            <a:off x="285720" y="2071678"/>
            <a:ext cx="7498080" cy="4514848"/>
          </a:xfrm>
        </p:spPr>
        <p:txBody>
          <a:bodyPr>
            <a:normAutofit/>
          </a:bodyPr>
          <a:lstStyle/>
          <a:p>
            <a:r>
              <a:rPr lang="tr-TR" sz="2500" dirty="0" smtClean="0"/>
              <a:t>Türkçe, Sosyal Bilimler, Temel Matematik ve Fen Bilimleri sorularından oluşan Temel Yeterlilik Testi olup sorular geçtiğimiz senelerde olduğu gibi bu sınavda da Milli Eğitim Bakanlığımızın ortak müfredatına dayalı olacaktır.</a:t>
            </a:r>
          </a:p>
          <a:p>
            <a:r>
              <a:rPr lang="tr-TR" sz="2500" dirty="0" smtClean="0"/>
              <a:t>Bütün adayların birinci oturuma girmesi zorunludur.</a:t>
            </a:r>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Birinci Oturumun Uygulanması</a:t>
            </a:r>
            <a:endParaRPr lang="tr-TR" dirty="0"/>
          </a:p>
        </p:txBody>
      </p:sp>
      <p:sp>
        <p:nvSpPr>
          <p:cNvPr id="3" name="2 İçerik Yer Tutucusu"/>
          <p:cNvSpPr>
            <a:spLocks noGrp="1"/>
          </p:cNvSpPr>
          <p:nvPr>
            <p:ph idx="1"/>
          </p:nvPr>
        </p:nvSpPr>
        <p:spPr>
          <a:xfrm>
            <a:off x="285720" y="2057400"/>
            <a:ext cx="7719274" cy="4800600"/>
          </a:xfrm>
        </p:spPr>
        <p:txBody>
          <a:bodyPr/>
          <a:lstStyle/>
          <a:p>
            <a:r>
              <a:rPr lang="tr-TR" dirty="0" smtClean="0"/>
              <a:t>40 adet Türkçe, 20 Adet Sosyal Bilimler,  40 adet Temel Matematik ve 20 Adet Fen Bilimleri sorularından oluşan Temel Yeterlilik Testi, Cumartesi günü sabah oturumunda gerçekleştirilecektir. </a:t>
            </a:r>
          </a:p>
          <a:p>
            <a:r>
              <a:rPr lang="tr-TR" dirty="0" smtClean="0"/>
              <a:t>Bu sınavın sonucu adayların Temel Yeterlilik Testi Puanını (TYT-Puanı) belirleyecektir.</a:t>
            </a:r>
            <a:endParaRPr lang="tr-TR" dirty="0"/>
          </a:p>
        </p:txBody>
      </p:sp>
      <p:pic>
        <p:nvPicPr>
          <p:cNvPr id="6" name="Picture 2" descr="C:\Users\ATOM\Desktop\logo.png"/>
          <p:cNvPicPr>
            <a:picLocks noChangeAspect="1" noChangeArrowheads="1"/>
          </p:cNvPicPr>
          <p:nvPr/>
        </p:nvPicPr>
        <p:blipFill>
          <a:blip r:embed="rId2"/>
          <a:srcRect/>
          <a:stretch>
            <a:fillRect/>
          </a:stretch>
        </p:blipFill>
        <p:spPr bwMode="auto">
          <a:xfrm>
            <a:off x="7475881" y="4929198"/>
            <a:ext cx="1472449" cy="173252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1143000"/>
          </a:xfrm>
        </p:spPr>
        <p:txBody>
          <a:bodyPr>
            <a:noAutofit/>
          </a:bodyPr>
          <a:lstStyle/>
          <a:p>
            <a:r>
              <a:rPr lang="tr-TR" sz="3800" b="1" dirty="0" smtClean="0"/>
              <a:t>Birinci Oturumda Testlerin Soru Sayıları</a:t>
            </a:r>
            <a:endParaRPr lang="tr-TR" sz="3800" dirty="0"/>
          </a:p>
        </p:txBody>
      </p:sp>
      <p:pic>
        <p:nvPicPr>
          <p:cNvPr id="1026" name="Picture 2" descr="C:\Users\ATOM\Desktop\Ekran Alıntısı.PNG"/>
          <p:cNvPicPr>
            <a:picLocks noChangeAspect="1" noChangeArrowheads="1"/>
          </p:cNvPicPr>
          <p:nvPr/>
        </p:nvPicPr>
        <p:blipFill>
          <a:blip r:embed="rId2"/>
          <a:srcRect/>
          <a:stretch>
            <a:fillRect/>
          </a:stretch>
        </p:blipFill>
        <p:spPr bwMode="auto">
          <a:xfrm>
            <a:off x="1214414" y="1928802"/>
            <a:ext cx="6392863" cy="4086225"/>
          </a:xfrm>
          <a:prstGeom prst="rect">
            <a:avLst/>
          </a:prstGeom>
          <a:noFill/>
        </p:spPr>
      </p:pic>
      <p:pic>
        <p:nvPicPr>
          <p:cNvPr id="6" name="Picture 2" descr="C:\Users\ATOM\Desktop\logo.png"/>
          <p:cNvPicPr>
            <a:picLocks noChangeAspect="1" noChangeArrowheads="1"/>
          </p:cNvPicPr>
          <p:nvPr/>
        </p:nvPicPr>
        <p:blipFill>
          <a:blip r:embed="rId3"/>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algn="ctr"/>
            <a:r>
              <a:rPr lang="tr-TR" dirty="0" smtClean="0"/>
              <a:t>Karşılaştırma</a:t>
            </a:r>
            <a:endParaRPr lang="tr-TR" dirty="0"/>
          </a:p>
        </p:txBody>
      </p:sp>
      <p:pic>
        <p:nvPicPr>
          <p:cNvPr id="3" name="Picture 2" descr="C:\Users\ATOM\Desktop\Ekran Alıntısı.PNG"/>
          <p:cNvPicPr>
            <a:picLocks noChangeAspect="1" noChangeArrowheads="1"/>
          </p:cNvPicPr>
          <p:nvPr/>
        </p:nvPicPr>
        <p:blipFill>
          <a:blip r:embed="rId2"/>
          <a:srcRect/>
          <a:stretch>
            <a:fillRect/>
          </a:stretch>
        </p:blipFill>
        <p:spPr bwMode="auto">
          <a:xfrm>
            <a:off x="1214414" y="2714620"/>
            <a:ext cx="6392863" cy="2552700"/>
          </a:xfrm>
          <a:prstGeom prst="rect">
            <a:avLst/>
          </a:prstGeom>
          <a:noFill/>
        </p:spPr>
      </p:pic>
      <p:pic>
        <p:nvPicPr>
          <p:cNvPr id="4" name="Picture 2" descr="C:\Users\ATOM\Desktop\logo.png"/>
          <p:cNvPicPr>
            <a:picLocks noChangeAspect="1" noChangeArrowheads="1"/>
          </p:cNvPicPr>
          <p:nvPr/>
        </p:nvPicPr>
        <p:blipFill>
          <a:blip r:embed="rId3"/>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457200" y="500042"/>
            <a:ext cx="8229600" cy="928694"/>
          </a:xfrm>
        </p:spPr>
        <p:txBody>
          <a:bodyPr>
            <a:normAutofit/>
          </a:bodyPr>
          <a:lstStyle/>
          <a:p>
            <a:pPr algn="ctr"/>
            <a:r>
              <a:rPr lang="tr-TR" dirty="0" smtClean="0"/>
              <a:t>Karşılaştırma</a:t>
            </a:r>
            <a:endParaRPr lang="tr-TR" dirty="0"/>
          </a:p>
        </p:txBody>
      </p:sp>
      <p:pic>
        <p:nvPicPr>
          <p:cNvPr id="2050" name="Picture 2" descr="C:\Users\ATOM\Desktop\Ekran Alıntısı.PNG"/>
          <p:cNvPicPr>
            <a:picLocks noChangeAspect="1" noChangeArrowheads="1"/>
          </p:cNvPicPr>
          <p:nvPr/>
        </p:nvPicPr>
        <p:blipFill>
          <a:blip r:embed="rId2"/>
          <a:srcRect/>
          <a:stretch>
            <a:fillRect/>
          </a:stretch>
        </p:blipFill>
        <p:spPr bwMode="auto">
          <a:xfrm>
            <a:off x="1357290" y="1371600"/>
            <a:ext cx="6354763" cy="5486400"/>
          </a:xfrm>
          <a:prstGeom prst="rect">
            <a:avLst/>
          </a:prstGeom>
          <a:noFill/>
        </p:spPr>
      </p:pic>
      <p:pic>
        <p:nvPicPr>
          <p:cNvPr id="4" name="Picture 2" descr="C:\Users\ATOM\Desktop\logo.png"/>
          <p:cNvPicPr>
            <a:picLocks noChangeAspect="1" noChangeArrowheads="1"/>
          </p:cNvPicPr>
          <p:nvPr/>
        </p:nvPicPr>
        <p:blipFill>
          <a:blip r:embed="rId3"/>
          <a:srcRect/>
          <a:stretch>
            <a:fillRect/>
          </a:stretch>
        </p:blipFill>
        <p:spPr bwMode="auto">
          <a:xfrm>
            <a:off x="7475881" y="4929199"/>
            <a:ext cx="1472449" cy="173252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1121</Words>
  <Application>Microsoft Office PowerPoint</Application>
  <PresentationFormat>Ekran Gösterisi (4:3)</PresentationFormat>
  <Paragraphs>81</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Akış</vt:lpstr>
      <vt:lpstr>Yükseköğretim Kurumları Sınavı</vt:lpstr>
      <vt:lpstr>Slayt 2</vt:lpstr>
      <vt:lpstr>Slayt 3</vt:lpstr>
      <vt:lpstr>Yükseköğretim Kurumları Sınavı Takvimi</vt:lpstr>
      <vt:lpstr>Birinci Oturum</vt:lpstr>
      <vt:lpstr>Birinci Oturumun Uygulanması</vt:lpstr>
      <vt:lpstr>Birinci Oturumda Testlerin Soru Sayıları</vt:lpstr>
      <vt:lpstr>Karşılaştırma</vt:lpstr>
      <vt:lpstr>Karşılaştırma</vt:lpstr>
      <vt:lpstr>Temel Yeterlilik Testi Puanının Değerlendirilmesi</vt:lpstr>
      <vt:lpstr>Temel Yeterlilik Testi Puanının Değerlendirilmesi</vt:lpstr>
      <vt:lpstr>İkinci Oturum</vt:lpstr>
      <vt:lpstr>İkinci Oturumun Uygulanması</vt:lpstr>
      <vt:lpstr>İkinci Oturumun Uygulanması</vt:lpstr>
      <vt:lpstr>İkinci Oturumun Uygulanması</vt:lpstr>
      <vt:lpstr>İkinci Oturumda Testlerin Ağırlıkları</vt:lpstr>
      <vt:lpstr>İkinci oturumda yer alan testlerin içeriği ve soru sayıları nedir?</vt:lpstr>
      <vt:lpstr>Adaylar ikinci oturumdaki testlerden hangilerini cevaplandırabilir?</vt:lpstr>
      <vt:lpstr>Yükseköğretim Kurumları Sınavı oturumlarında kaç kitapçık verilecektir?</vt:lpstr>
      <vt:lpstr>Yükseköğretim Kurumları Sınavı’nda puanlar hangi aralıkta hesaplanacaktır?</vt:lpstr>
      <vt:lpstr>Din Kültürü ve Ahlak Bilgisi dersi almayan veya farklı bir müfredat ile alan adaylar hangi soruları cevaplayacaktır?</vt:lpstr>
      <vt:lpstr>Yerleştirme</vt:lpstr>
      <vt:lpstr>Adaylar, önlisans ve lisans programlarını hangi puan türü ile tercih edebileceklerdir? </vt:lpstr>
      <vt:lpstr>Yerleştirme</vt:lpstr>
      <vt:lpstr>Özel Yetenekle Öğrenci Alan Programlar</vt:lpstr>
      <vt:lpstr>OBP Hesaplaması</vt:lpstr>
      <vt:lpstr>Özetle Yeni Sistemimiz</vt:lpstr>
      <vt:lpstr>Özetle Yeni Sistemimiz</vt:lpstr>
      <vt:lpstr>Puan Türleri</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Yükseköğretim Kurumları Sınavı</dc:title>
  <dc:creator>ATOM</dc:creator>
  <cp:lastModifiedBy>Lenovo</cp:lastModifiedBy>
  <cp:revision>21</cp:revision>
  <dcterms:created xsi:type="dcterms:W3CDTF">2017-10-13T08:18:30Z</dcterms:created>
  <dcterms:modified xsi:type="dcterms:W3CDTF">2017-12-18T11:42:57Z</dcterms:modified>
</cp:coreProperties>
</file>