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75" r:id="rId7"/>
    <p:sldId id="262" r:id="rId8"/>
    <p:sldId id="266" r:id="rId9"/>
    <p:sldId id="267" r:id="rId10"/>
    <p:sldId id="268" r:id="rId11"/>
    <p:sldId id="276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0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6416223-2E3A-448D-A912-650C52446E82}" type="datetimeFigureOut">
              <a:rPr lang="tr-TR" smtClean="0"/>
              <a:t>08.11.2013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01A73C6-BB32-4710-84E4-E046488C82ED}" type="slidenum">
              <a:rPr lang="tr-TR" smtClean="0"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6223-2E3A-448D-A912-650C52446E82}" type="datetimeFigureOut">
              <a:rPr lang="tr-TR" smtClean="0"/>
              <a:t>08.11.2013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73C6-BB32-4710-84E4-E046488C82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6223-2E3A-448D-A912-650C52446E82}" type="datetimeFigureOut">
              <a:rPr lang="tr-TR" smtClean="0"/>
              <a:t>08.11.2013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73C6-BB32-4710-84E4-E046488C82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6223-2E3A-448D-A912-650C52446E82}" type="datetimeFigureOut">
              <a:rPr lang="tr-TR" smtClean="0"/>
              <a:t>08.11.2013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73C6-BB32-4710-84E4-E046488C82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6223-2E3A-448D-A912-650C52446E82}" type="datetimeFigureOut">
              <a:rPr lang="tr-TR" smtClean="0"/>
              <a:t>08.11.2013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73C6-BB32-4710-84E4-E046488C82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6223-2E3A-448D-A912-650C52446E82}" type="datetimeFigureOut">
              <a:rPr lang="tr-TR" smtClean="0"/>
              <a:t>08.11.2013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73C6-BB32-4710-84E4-E046488C82ED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6223-2E3A-448D-A912-650C52446E82}" type="datetimeFigureOut">
              <a:rPr lang="tr-TR" smtClean="0"/>
              <a:t>08.11.2013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73C6-BB32-4710-84E4-E046488C82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6223-2E3A-448D-A912-650C52446E82}" type="datetimeFigureOut">
              <a:rPr lang="tr-TR" smtClean="0"/>
              <a:t>08.11.2013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73C6-BB32-4710-84E4-E046488C82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6223-2E3A-448D-A912-650C52446E82}" type="datetimeFigureOut">
              <a:rPr lang="tr-TR" smtClean="0"/>
              <a:t>08.11.2013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73C6-BB32-4710-84E4-E046488C82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6223-2E3A-448D-A912-650C52446E82}" type="datetimeFigureOut">
              <a:rPr lang="tr-TR" smtClean="0"/>
              <a:t>08.11.2013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73C6-BB32-4710-84E4-E046488C82ED}" type="slidenum">
              <a:rPr lang="tr-TR" smtClean="0"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6223-2E3A-448D-A912-650C52446E82}" type="datetimeFigureOut">
              <a:rPr lang="tr-TR" smtClean="0"/>
              <a:t>08.11.2013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73C6-BB32-4710-84E4-E046488C82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6416223-2E3A-448D-A912-650C52446E82}" type="datetimeFigureOut">
              <a:rPr lang="tr-TR" smtClean="0"/>
              <a:t>08.11.2013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01A73C6-BB32-4710-84E4-E046488C82E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619672" y="2708920"/>
            <a:ext cx="6427049" cy="216024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5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ÖZELLİK FAKTÖR KURAMI</a:t>
            </a:r>
            <a:endParaRPr lang="tr-TR" sz="5400" b="1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187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1063" cy="1143000"/>
          </a:xfrm>
        </p:spPr>
        <p:txBody>
          <a:bodyPr/>
          <a:lstStyle/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  Temel kavramları ve varsayımları</a:t>
            </a:r>
          </a:p>
        </p:txBody>
      </p:sp>
      <p:sp>
        <p:nvSpPr>
          <p:cNvPr id="22531" name="2 İçerik Yer Tutucusu"/>
          <p:cNvSpPr>
            <a:spLocks noGrp="1"/>
          </p:cNvSpPr>
          <p:nvPr>
            <p:ph idx="1"/>
          </p:nvPr>
        </p:nvSpPr>
        <p:spPr>
          <a:xfrm>
            <a:off x="539552" y="1196752"/>
            <a:ext cx="8108950" cy="5029200"/>
          </a:xfrm>
        </p:spPr>
        <p:txBody>
          <a:bodyPr>
            <a:normAutofit lnSpcReduction="10000"/>
          </a:bodyPr>
          <a:lstStyle/>
          <a:p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tr-TR" sz="2400" b="1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Özellik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: Bireye ait ölçülebilen nitelikler</a:t>
            </a:r>
          </a:p>
          <a:p>
            <a:r>
              <a:rPr lang="tr-TR" sz="2400" b="1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Etmen/ faktör: 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Başarılı meslek/iş performansı için gereken özellikler</a:t>
            </a:r>
          </a:p>
          <a:p>
            <a:r>
              <a:rPr lang="tr-TR" sz="2800" b="1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Varsayımlar</a:t>
            </a:r>
            <a:r>
              <a:rPr lang="tr-TR" sz="28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tr-TR" sz="2400" dirty="0" smtClean="0">
                <a:latin typeface="Calibri" pitchFamily="34" charset="0"/>
                <a:cs typeface="Calibri" pitchFamily="34" charset="0"/>
              </a:rPr>
              <a:t>Her bireyin geçerli ve güvenilir bir şekilde ölçülebilen kendine has özellikleri vardır.</a:t>
            </a:r>
          </a:p>
          <a:p>
            <a:r>
              <a:rPr lang="tr-TR" sz="2400" dirty="0" smtClean="0">
                <a:latin typeface="Calibri" pitchFamily="34" charset="0"/>
                <a:cs typeface="Calibri" pitchFamily="34" charset="0"/>
              </a:rPr>
              <a:t>Meslekte başarı elde etmek için çalışanların belli başlı kişilik özelliklerine sahip olması gerekmektedir.</a:t>
            </a:r>
          </a:p>
          <a:p>
            <a:r>
              <a:rPr lang="tr-TR" sz="2400" dirty="0" smtClean="0">
                <a:latin typeface="Calibri" pitchFamily="34" charset="0"/>
                <a:cs typeface="Calibri" pitchFamily="34" charset="0"/>
              </a:rPr>
              <a:t>Meslek seçimi açık ve anlaşılır bir süreçtir</a:t>
            </a:r>
          </a:p>
          <a:p>
            <a:r>
              <a:rPr lang="tr-TR" sz="2400" dirty="0" smtClean="0">
                <a:latin typeface="Calibri" pitchFamily="34" charset="0"/>
                <a:cs typeface="Calibri" pitchFamily="34" charset="0"/>
              </a:rPr>
              <a:t>Kişilik özellikleri ve mesleğin gerekleri arasındaki uyum yakınlaştıkça o meslekte başarılı (üretken olma, doyum sağlama, vb.) olma da artar.</a:t>
            </a:r>
          </a:p>
          <a:p>
            <a:endParaRPr lang="tr-TR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21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1524000" y="2057400"/>
            <a:ext cx="3276600" cy="350520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4114800" y="2057400"/>
            <a:ext cx="3429000" cy="358140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V="1">
            <a:off x="4419600" y="3657600"/>
            <a:ext cx="0" cy="19812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 flipV="1">
            <a:off x="4419600" y="3581400"/>
            <a:ext cx="152400" cy="22098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V="1">
            <a:off x="4495800" y="3581400"/>
            <a:ext cx="0" cy="2057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/>
          </a:p>
        </p:txBody>
      </p:sp>
      <p:sp>
        <p:nvSpPr>
          <p:cNvPr id="11272" name="WordArt 8"/>
          <p:cNvSpPr>
            <a:spLocks noChangeArrowheads="1" noChangeShapeType="1" noTextEdit="1"/>
          </p:cNvSpPr>
          <p:nvPr/>
        </p:nvSpPr>
        <p:spPr bwMode="auto">
          <a:xfrm>
            <a:off x="5257800" y="2667000"/>
            <a:ext cx="1600200" cy="2143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İlgiler</a:t>
            </a:r>
          </a:p>
          <a:p>
            <a:pPr algn="ctr"/>
            <a:r>
              <a:rPr lang="tr-TR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Değerler</a:t>
            </a:r>
          </a:p>
          <a:p>
            <a:pPr algn="ctr"/>
            <a:r>
              <a:rPr lang="tr-TR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Yetenekler</a:t>
            </a:r>
          </a:p>
          <a:p>
            <a:pPr algn="ctr"/>
            <a:r>
              <a:rPr lang="tr-TR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Beceriler</a:t>
            </a:r>
          </a:p>
        </p:txBody>
      </p:sp>
      <p:sp>
        <p:nvSpPr>
          <p:cNvPr id="11273" name="WordArt 9"/>
          <p:cNvSpPr>
            <a:spLocks noChangeArrowheads="1" noChangeShapeType="1" noTextEdit="1"/>
          </p:cNvSpPr>
          <p:nvPr/>
        </p:nvSpPr>
        <p:spPr bwMode="auto">
          <a:xfrm>
            <a:off x="5029200" y="1524000"/>
            <a:ext cx="1809750" cy="4953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tr-TR" sz="4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/>
              </a:rPr>
              <a:t>İş veren</a:t>
            </a:r>
          </a:p>
        </p:txBody>
      </p:sp>
      <p:sp>
        <p:nvSpPr>
          <p:cNvPr id="11274" name="WordArt 10"/>
          <p:cNvSpPr>
            <a:spLocks noChangeArrowheads="1" noChangeShapeType="1" noTextEdit="1"/>
          </p:cNvSpPr>
          <p:nvPr/>
        </p:nvSpPr>
        <p:spPr bwMode="auto">
          <a:xfrm>
            <a:off x="2133600" y="1524000"/>
            <a:ext cx="1895475" cy="4953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tr-TR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/>
              </a:rPr>
              <a:t>Çalışan</a:t>
            </a:r>
          </a:p>
        </p:txBody>
      </p:sp>
      <p:sp>
        <p:nvSpPr>
          <p:cNvPr id="11275" name="WordArt 11"/>
          <p:cNvSpPr>
            <a:spLocks noChangeArrowheads="1" noChangeShapeType="1" noTextEdit="1"/>
          </p:cNvSpPr>
          <p:nvPr/>
        </p:nvSpPr>
        <p:spPr bwMode="auto">
          <a:xfrm>
            <a:off x="3200400" y="5562600"/>
            <a:ext cx="2857500" cy="89073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tr-TR" sz="4400" b="1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Calibri" pitchFamily="34" charset="0"/>
                <a:cs typeface="Calibri" pitchFamily="34" charset="0"/>
              </a:rPr>
              <a:t>MEMMUNİYET</a:t>
            </a:r>
            <a:endParaRPr lang="tr-TR" sz="4400" b="1" kern="1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V="1">
            <a:off x="4419600" y="3810000"/>
            <a:ext cx="0" cy="1676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/>
          </a:p>
        </p:txBody>
      </p:sp>
      <p:sp>
        <p:nvSpPr>
          <p:cNvPr id="11277" name="WordArt 13"/>
          <p:cNvSpPr>
            <a:spLocks noChangeArrowheads="1" noChangeShapeType="1" noTextEdit="1"/>
          </p:cNvSpPr>
          <p:nvPr/>
        </p:nvSpPr>
        <p:spPr bwMode="auto">
          <a:xfrm>
            <a:off x="2195513" y="2781300"/>
            <a:ext cx="1600200" cy="2143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İlgiler</a:t>
            </a:r>
          </a:p>
          <a:p>
            <a:pPr algn="ctr"/>
            <a:r>
              <a:rPr lang="tr-TR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Değerler</a:t>
            </a:r>
          </a:p>
          <a:p>
            <a:pPr algn="ctr"/>
            <a:r>
              <a:rPr lang="tr-TR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Yetenekler</a:t>
            </a:r>
          </a:p>
          <a:p>
            <a:pPr algn="ctr"/>
            <a:r>
              <a:rPr lang="tr-TR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Beceriler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88228" y="2667000"/>
            <a:ext cx="7024744" cy="1143000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3109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Başlık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239000" cy="838200"/>
          </a:xfrm>
        </p:spPr>
        <p:txBody>
          <a:bodyPr/>
          <a:lstStyle/>
          <a:p>
            <a:r>
              <a:rPr lang="tr-TR" smtClean="0">
                <a:latin typeface="Calibri" pitchFamily="34" charset="0"/>
                <a:cs typeface="Calibri" pitchFamily="34" charset="0"/>
              </a:rPr>
              <a:t>Kariyer Danışma Süreci</a:t>
            </a:r>
          </a:p>
        </p:txBody>
      </p:sp>
      <p:sp>
        <p:nvSpPr>
          <p:cNvPr id="23555" name="2 İçerik Yer Tutucusu"/>
          <p:cNvSpPr>
            <a:spLocks noGrp="1"/>
          </p:cNvSpPr>
          <p:nvPr>
            <p:ph idx="1"/>
          </p:nvPr>
        </p:nvSpPr>
        <p:spPr>
          <a:xfrm>
            <a:off x="928688" y="1214438"/>
            <a:ext cx="7680325" cy="4957762"/>
          </a:xfrm>
        </p:spPr>
        <p:txBody>
          <a:bodyPr>
            <a:normAutofit/>
          </a:bodyPr>
          <a:lstStyle/>
          <a:p>
            <a:endParaRPr lang="tr-TR" b="1" i="1" dirty="0" smtClean="0">
              <a:latin typeface="Calibri" pitchFamily="34" charset="0"/>
              <a:cs typeface="Calibri" pitchFamily="34" charset="0"/>
            </a:endParaRPr>
          </a:p>
          <a:p>
            <a:r>
              <a:rPr lang="tr-TR" b="1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Danışma sürecinin amacı : </a:t>
            </a:r>
            <a:r>
              <a:rPr lang="tr-TR" sz="2400" dirty="0" err="1" smtClean="0">
                <a:latin typeface="Calibri" pitchFamily="34" charset="0"/>
                <a:cs typeface="Calibri" pitchFamily="34" charset="0"/>
              </a:rPr>
              <a:t>Parsons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 ’a göre, danışanın kendini tanımasına, meslekler, iş olanakları hakkında bilgi edinmesine ve bu iki etmenden elde ettiği bilgileri mantıklı bir şekilde eşleştirebilmesine yardım etmektir.</a:t>
            </a:r>
          </a:p>
          <a:p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 smtClean="0">
                <a:latin typeface="Calibri" pitchFamily="34" charset="0"/>
                <a:cs typeface="Calibri" pitchFamily="34" charset="0"/>
              </a:rPr>
              <a:t>Danışmanın rolü şu 3 aşamada özetlenebilir:</a:t>
            </a:r>
          </a:p>
          <a:p>
            <a:r>
              <a:rPr lang="tr-TR" sz="2400" dirty="0" smtClean="0">
                <a:latin typeface="Calibri" pitchFamily="34" charset="0"/>
                <a:cs typeface="Calibri" pitchFamily="34" charset="0"/>
              </a:rPr>
              <a:t>     1.Bireyi çeşitli özellikleri açısından tanımak</a:t>
            </a:r>
          </a:p>
          <a:p>
            <a:r>
              <a:rPr lang="tr-TR" sz="2400" dirty="0" smtClean="0">
                <a:latin typeface="Calibri" pitchFamily="34" charset="0"/>
                <a:cs typeface="Calibri" pitchFamily="34" charset="0"/>
              </a:rPr>
              <a:t>      2.İş ve meslekler hakkında  bilgiler toplamak</a:t>
            </a:r>
          </a:p>
          <a:p>
            <a:r>
              <a:rPr lang="tr-TR" sz="2400" dirty="0" smtClean="0">
                <a:latin typeface="Calibri" pitchFamily="34" charset="0"/>
                <a:cs typeface="Calibri" pitchFamily="34" charset="0"/>
              </a:rPr>
              <a:t>      3.Üstteki iki grup bilgileri en mantıklı ve gerçekçi bir şekilde ilişkilendirmek ve uygun eşleştirme yapmak </a:t>
            </a:r>
          </a:p>
        </p:txBody>
      </p:sp>
    </p:spTree>
    <p:extLst>
      <p:ext uri="{BB962C8B-B14F-4D97-AF65-F5344CB8AC3E}">
        <p14:creationId xmlns:p14="http://schemas.microsoft.com/office/powerpoint/2010/main" val="301493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Başlık"/>
          <p:cNvSpPr>
            <a:spLocks noGrp="1"/>
          </p:cNvSpPr>
          <p:nvPr>
            <p:ph type="title"/>
          </p:nvPr>
        </p:nvSpPr>
        <p:spPr>
          <a:xfrm>
            <a:off x="611560" y="774973"/>
            <a:ext cx="8110537" cy="1285875"/>
          </a:xfrm>
        </p:spPr>
        <p:txBody>
          <a:bodyPr>
            <a:noAutofit/>
          </a:bodyPr>
          <a:lstStyle/>
          <a:p>
            <a:r>
              <a:rPr lang="tr-TR" sz="4800" dirty="0" err="1" smtClean="0">
                <a:latin typeface="Calibri" pitchFamily="34" charset="0"/>
                <a:cs typeface="Calibri" pitchFamily="34" charset="0"/>
              </a:rPr>
              <a:t>Williamson’a</a:t>
            </a:r>
            <a:r>
              <a:rPr lang="tr-TR" sz="4800" dirty="0" smtClean="0">
                <a:latin typeface="Calibri" pitchFamily="34" charset="0"/>
                <a:cs typeface="Calibri" pitchFamily="34" charset="0"/>
              </a:rPr>
              <a:t> göre danışma süreci:</a:t>
            </a:r>
          </a:p>
        </p:txBody>
      </p:sp>
      <p:sp>
        <p:nvSpPr>
          <p:cNvPr id="24579" name="2 İçerik Yer Tutucusu"/>
          <p:cNvSpPr>
            <a:spLocks noGrp="1"/>
          </p:cNvSpPr>
          <p:nvPr>
            <p:ph idx="1"/>
          </p:nvPr>
        </p:nvSpPr>
        <p:spPr>
          <a:xfrm>
            <a:off x="642938" y="1285875"/>
            <a:ext cx="7966075" cy="5357813"/>
          </a:xfrm>
        </p:spPr>
        <p:txBody>
          <a:bodyPr/>
          <a:lstStyle/>
          <a:p>
            <a:endParaRPr lang="tr-TR" sz="3600" dirty="0" smtClean="0">
              <a:latin typeface="Calibri" pitchFamily="34" charset="0"/>
              <a:cs typeface="Calibri" pitchFamily="34" charset="0"/>
            </a:endParaRPr>
          </a:p>
          <a:p>
            <a:r>
              <a:rPr lang="tr-TR" sz="3600" dirty="0" smtClean="0">
                <a:latin typeface="Calibri" pitchFamily="34" charset="0"/>
                <a:cs typeface="Calibri" pitchFamily="34" charset="0"/>
              </a:rPr>
              <a:t>1.Analiz (çözümleme)</a:t>
            </a:r>
          </a:p>
          <a:p>
            <a:r>
              <a:rPr lang="tr-TR" sz="3600" dirty="0" smtClean="0">
                <a:latin typeface="Calibri" pitchFamily="34" charset="0"/>
                <a:cs typeface="Calibri" pitchFamily="34" charset="0"/>
              </a:rPr>
              <a:t>2.Sentez (birleştirme)</a:t>
            </a:r>
          </a:p>
          <a:p>
            <a:r>
              <a:rPr lang="tr-TR" sz="3600" dirty="0" smtClean="0">
                <a:latin typeface="Calibri" pitchFamily="34" charset="0"/>
                <a:cs typeface="Calibri" pitchFamily="34" charset="0"/>
              </a:rPr>
              <a:t>3.Teşhis (tanı)</a:t>
            </a:r>
          </a:p>
          <a:p>
            <a:r>
              <a:rPr lang="tr-TR" sz="3600" dirty="0" smtClean="0">
                <a:latin typeface="Calibri" pitchFamily="34" charset="0"/>
                <a:cs typeface="Calibri" pitchFamily="34" charset="0"/>
              </a:rPr>
              <a:t>4.Tahmin (öngörü)</a:t>
            </a:r>
          </a:p>
          <a:p>
            <a:r>
              <a:rPr lang="tr-TR" sz="3600" dirty="0" smtClean="0">
                <a:latin typeface="Calibri" pitchFamily="34" charset="0"/>
                <a:cs typeface="Calibri" pitchFamily="34" charset="0"/>
              </a:rPr>
              <a:t>5.Psikoloik danışma</a:t>
            </a:r>
          </a:p>
          <a:p>
            <a:r>
              <a:rPr lang="tr-TR" sz="3600" dirty="0" smtClean="0">
                <a:latin typeface="Calibri" pitchFamily="34" charset="0"/>
                <a:cs typeface="Calibri" pitchFamily="34" charset="0"/>
              </a:rPr>
              <a:t>6.İzleme süreci</a:t>
            </a:r>
          </a:p>
          <a:p>
            <a:endParaRPr lang="tr-TR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24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400" dirty="0" smtClean="0">
                <a:latin typeface="Calibri" pitchFamily="34" charset="0"/>
                <a:cs typeface="Calibri" pitchFamily="34" charset="0"/>
              </a:rPr>
              <a:t>Danışma sürecinde kullanılan yöntem ve teknikler neler?</a:t>
            </a:r>
          </a:p>
        </p:txBody>
      </p:sp>
      <p:sp>
        <p:nvSpPr>
          <p:cNvPr id="2560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Calibri" pitchFamily="34" charset="0"/>
                <a:cs typeface="Calibri" pitchFamily="34" charset="0"/>
              </a:rPr>
              <a:t>Bireyi tanıma teknik ve araçları</a:t>
            </a:r>
          </a:p>
          <a:p>
            <a:r>
              <a:rPr lang="tr-TR" sz="3200" dirty="0" smtClean="0">
                <a:latin typeface="Calibri" pitchFamily="34" charset="0"/>
                <a:cs typeface="Calibri" pitchFamily="34" charset="0"/>
              </a:rPr>
              <a:t>Mesleki bilgi kaynakları</a:t>
            </a:r>
          </a:p>
          <a:p>
            <a:r>
              <a:rPr lang="tr-TR" sz="3200" dirty="0" smtClean="0">
                <a:latin typeface="Calibri" pitchFamily="34" charset="0"/>
                <a:cs typeface="Calibri" pitchFamily="34" charset="0"/>
              </a:rPr>
              <a:t>Karar verme becerilerini öğretmek</a:t>
            </a:r>
          </a:p>
          <a:p>
            <a:r>
              <a:rPr lang="tr-TR" sz="3200" dirty="0" smtClean="0">
                <a:latin typeface="Calibri" pitchFamily="34" charset="0"/>
                <a:cs typeface="Calibri" pitchFamily="34" charset="0"/>
              </a:rPr>
              <a:t>İlişkilendirme ve eşleştirme yapmak</a:t>
            </a:r>
          </a:p>
          <a:p>
            <a:r>
              <a:rPr lang="tr-TR" sz="3200" dirty="0" smtClean="0">
                <a:latin typeface="Calibri" pitchFamily="34" charset="0"/>
                <a:cs typeface="Calibri" pitchFamily="34" charset="0"/>
              </a:rPr>
              <a:t>Öneri sunma ve ikna etme</a:t>
            </a:r>
          </a:p>
        </p:txBody>
      </p:sp>
    </p:spTree>
    <p:extLst>
      <p:ext uri="{BB962C8B-B14F-4D97-AF65-F5344CB8AC3E}">
        <p14:creationId xmlns:p14="http://schemas.microsoft.com/office/powerpoint/2010/main" val="172102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Başlık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1143000"/>
          </a:xfrm>
        </p:spPr>
        <p:txBody>
          <a:bodyPr>
            <a:noAutofit/>
          </a:bodyPr>
          <a:lstStyle/>
          <a:p>
            <a:r>
              <a:rPr lang="tr-TR" sz="4400" dirty="0" smtClean="0">
                <a:latin typeface="Calibri" pitchFamily="34" charset="0"/>
                <a:cs typeface="Calibri" pitchFamily="34" charset="0"/>
              </a:rPr>
              <a:t>Kuramı </a:t>
            </a:r>
            <a:r>
              <a:rPr lang="tr-TR" sz="4400" dirty="0" err="1" smtClean="0">
                <a:latin typeface="Calibri" pitchFamily="34" charset="0"/>
                <a:cs typeface="Calibri" pitchFamily="34" charset="0"/>
              </a:rPr>
              <a:t>Değerlendirme:Güçlü</a:t>
            </a:r>
            <a:r>
              <a:rPr lang="tr-TR" sz="4400" dirty="0" smtClean="0">
                <a:latin typeface="Calibri" pitchFamily="34" charset="0"/>
                <a:cs typeface="Calibri" pitchFamily="34" charset="0"/>
              </a:rPr>
              <a:t> ve sınırlı yönleri neler?</a:t>
            </a:r>
          </a:p>
        </p:txBody>
      </p:sp>
      <p:sp>
        <p:nvSpPr>
          <p:cNvPr id="26627" name="2 İçerik Yer Tutucusu"/>
          <p:cNvSpPr>
            <a:spLocks noGrp="1"/>
          </p:cNvSpPr>
          <p:nvPr>
            <p:ph idx="1"/>
          </p:nvPr>
        </p:nvSpPr>
        <p:spPr>
          <a:xfrm>
            <a:off x="1043608" y="1988840"/>
            <a:ext cx="6777317" cy="3508977"/>
          </a:xfrm>
        </p:spPr>
        <p:txBody>
          <a:bodyPr>
            <a:noAutofit/>
          </a:bodyPr>
          <a:lstStyle/>
          <a:p>
            <a:r>
              <a:rPr lang="tr-TR" sz="3200" dirty="0" smtClean="0">
                <a:latin typeface="Calibri" pitchFamily="34" charset="0"/>
                <a:cs typeface="Calibri" pitchFamily="34" charset="0"/>
              </a:rPr>
              <a:t>Temelindeki varsayımların geçerliği</a:t>
            </a:r>
          </a:p>
          <a:p>
            <a:r>
              <a:rPr lang="tr-TR" sz="3200" dirty="0" smtClean="0">
                <a:latin typeface="Calibri" pitchFamily="34" charset="0"/>
                <a:cs typeface="Calibri" pitchFamily="34" charset="0"/>
              </a:rPr>
              <a:t>Bireyi ve meslekleri “statik” kabul etmesi</a:t>
            </a:r>
          </a:p>
          <a:p>
            <a:r>
              <a:rPr lang="tr-TR" sz="3200" dirty="0" smtClean="0">
                <a:latin typeface="Calibri" pitchFamily="34" charset="0"/>
                <a:cs typeface="Calibri" pitchFamily="34" charset="0"/>
              </a:rPr>
              <a:t>Otoriter, güdümlü bir yaklaşım olması</a:t>
            </a:r>
          </a:p>
          <a:p>
            <a:r>
              <a:rPr lang="tr-TR" sz="3200" dirty="0" smtClean="0">
                <a:latin typeface="Calibri" pitchFamily="34" charset="0"/>
                <a:cs typeface="Calibri" pitchFamily="34" charset="0"/>
              </a:rPr>
              <a:t>Meslek seçiminde ‘duygusal’ boyuta yer vermemesi</a:t>
            </a:r>
          </a:p>
          <a:p>
            <a:r>
              <a:rPr lang="tr-TR" sz="3200" dirty="0" smtClean="0">
                <a:latin typeface="Calibri" pitchFamily="34" charset="0"/>
                <a:cs typeface="Calibri" pitchFamily="34" charset="0"/>
              </a:rPr>
              <a:t>Araştırma desteğinin yetersiz olması</a:t>
            </a:r>
          </a:p>
          <a:p>
            <a:r>
              <a:rPr lang="tr-TR" sz="3200" dirty="0" smtClean="0">
                <a:latin typeface="Calibri" pitchFamily="34" charset="0"/>
                <a:cs typeface="Calibri" pitchFamily="34" charset="0"/>
              </a:rPr>
              <a:t>‘Sınırlı’ bir hizmet olması</a:t>
            </a:r>
          </a:p>
        </p:txBody>
      </p:sp>
    </p:spTree>
    <p:extLst>
      <p:ext uri="{BB962C8B-B14F-4D97-AF65-F5344CB8AC3E}">
        <p14:creationId xmlns:p14="http://schemas.microsoft.com/office/powerpoint/2010/main" val="404767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Başlık"/>
          <p:cNvSpPr>
            <a:spLocks noGrp="1"/>
          </p:cNvSpPr>
          <p:nvPr>
            <p:ph type="title"/>
          </p:nvPr>
        </p:nvSpPr>
        <p:spPr>
          <a:xfrm>
            <a:off x="899592" y="692696"/>
            <a:ext cx="7024744" cy="1143000"/>
          </a:xfrm>
        </p:spPr>
        <p:txBody>
          <a:bodyPr>
            <a:normAutofit/>
          </a:bodyPr>
          <a:lstStyle/>
          <a:p>
            <a:r>
              <a:rPr lang="tr-TR" sz="4800" b="1" dirty="0" smtClean="0">
                <a:latin typeface="Calibri" pitchFamily="34" charset="0"/>
                <a:cs typeface="Calibri" pitchFamily="34" charset="0"/>
              </a:rPr>
              <a:t>Alana katkıları yok mu?</a:t>
            </a:r>
          </a:p>
        </p:txBody>
      </p:sp>
      <p:sp>
        <p:nvSpPr>
          <p:cNvPr id="27651" name="2 İçerik Yer Tutucusu"/>
          <p:cNvSpPr>
            <a:spLocks noGrp="1"/>
          </p:cNvSpPr>
          <p:nvPr>
            <p:ph idx="1"/>
          </p:nvPr>
        </p:nvSpPr>
        <p:spPr>
          <a:xfrm>
            <a:off x="827088" y="1828800"/>
            <a:ext cx="7781925" cy="4343400"/>
          </a:xfrm>
        </p:spPr>
        <p:txBody>
          <a:bodyPr>
            <a:noAutofit/>
          </a:bodyPr>
          <a:lstStyle/>
          <a:p>
            <a:endParaRPr lang="tr-TR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tr-TR" sz="2800" dirty="0" smtClean="0">
                <a:latin typeface="Calibri" pitchFamily="34" charset="0"/>
                <a:cs typeface="Calibri" pitchFamily="34" charset="0"/>
              </a:rPr>
              <a:t>Kuşkusuz özellik-etmen kuramı kendinden sonraki tüm kuramları etkilemiş ve bu alanda temel yaklaşımı ile günümüzde de etkisini sürdürüyor…</a:t>
            </a:r>
          </a:p>
          <a:p>
            <a:endParaRPr lang="tr-TR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tr-TR" sz="2800" dirty="0" smtClean="0">
                <a:latin typeface="Calibri" pitchFamily="34" charset="0"/>
                <a:cs typeface="Calibri" pitchFamily="34" charset="0"/>
              </a:rPr>
              <a:t>Bu alanda ölçme araçlarının gelişimine öncülük etme</a:t>
            </a:r>
          </a:p>
          <a:p>
            <a:endParaRPr lang="tr-TR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tr-TR" sz="2800" dirty="0" smtClean="0">
                <a:latin typeface="Calibri" pitchFamily="34" charset="0"/>
                <a:cs typeface="Calibri" pitchFamily="34" charset="0"/>
              </a:rPr>
              <a:t>Kişilik analizi ve iş/meslek analizlerini başlatma</a:t>
            </a:r>
          </a:p>
        </p:txBody>
      </p:sp>
    </p:spTree>
    <p:extLst>
      <p:ext uri="{BB962C8B-B14F-4D97-AF65-F5344CB8AC3E}">
        <p14:creationId xmlns:p14="http://schemas.microsoft.com/office/powerpoint/2010/main" val="348123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«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pic>
        <p:nvPicPr>
          <p:cNvPr id="12292" name="Picture 4" descr="MCj04042630000[1]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33056"/>
            <a:ext cx="9144000" cy="292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755576" y="0"/>
            <a:ext cx="7416824" cy="3240360"/>
          </a:xfrm>
          <a:prstGeom prst="wedgeEllipseCallout">
            <a:avLst>
              <a:gd name="adj1" fmla="val 72"/>
              <a:gd name="adj2" fmla="val 69111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tr-TR" sz="3200" dirty="0">
                <a:latin typeface="Calibri" pitchFamily="34" charset="0"/>
                <a:cs typeface="Calibri" pitchFamily="34" charset="0"/>
              </a:rPr>
              <a:t>Kuram nedir</a:t>
            </a:r>
            <a:r>
              <a:rPr lang="tr-TR" sz="3200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tr-TR" sz="3200" dirty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tr-TR" sz="3200" dirty="0">
                <a:latin typeface="Calibri" pitchFamily="34" charset="0"/>
                <a:cs typeface="Calibri" pitchFamily="34" charset="0"/>
              </a:rPr>
              <a:t>Mesleki gelişim kuramları ne işe yarar?</a:t>
            </a:r>
          </a:p>
          <a:p>
            <a:r>
              <a:rPr lang="tr-TR" sz="2800" b="1" dirty="0" smtClean="0">
                <a:latin typeface="Times New Roman" pitchFamily="18" charset="0"/>
              </a:rPr>
              <a:t> </a:t>
            </a:r>
            <a:endParaRPr lang="tr-TR" sz="28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32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13316" name="Picture 4" descr="MCj00890480000[1]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2935"/>
            <a:ext cx="4824686" cy="381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323528" y="123784"/>
            <a:ext cx="8388350" cy="3142109"/>
          </a:xfrm>
          <a:prstGeom prst="wedgeRoundRectCallout">
            <a:avLst>
              <a:gd name="adj1" fmla="val 30649"/>
              <a:gd name="adj2" fmla="val 66769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3200" b="1" dirty="0">
                <a:solidFill>
                  <a:schemeClr val="accent3">
                    <a:lumMod val="50000"/>
                  </a:schemeClr>
                </a:solidFill>
              </a:rPr>
              <a:t>KURAM; </a:t>
            </a:r>
          </a:p>
          <a:p>
            <a:pPr algn="ctr"/>
            <a:r>
              <a:rPr lang="tr-TR" sz="3200" b="1" dirty="0"/>
              <a:t>Olaylara, olgulara ilişkin gözlemleri düzenleme ve yorumlama için bir çerçeve sağlayan genel kavramların ve fikirlerin  sistematik bir açıklamasıdır. </a:t>
            </a:r>
          </a:p>
          <a:p>
            <a:pPr algn="ctr"/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197141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827584" y="1268760"/>
            <a:ext cx="7344816" cy="468052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3200" b="1" dirty="0">
                <a:solidFill>
                  <a:schemeClr val="accent3">
                    <a:lumMod val="50000"/>
                  </a:schemeClr>
                </a:solidFill>
              </a:rPr>
              <a:t>Mesleki gelişim kuramları</a:t>
            </a:r>
            <a:r>
              <a:rPr lang="tr-TR" sz="3200" b="1" dirty="0"/>
              <a:t> ise, bireylerde meslek fikrinin nasıl doğup geliştiği</a:t>
            </a:r>
            <a:r>
              <a:rPr lang="tr-TR" sz="3200" b="1" dirty="0" smtClean="0"/>
              <a:t>, mesleki </a:t>
            </a:r>
            <a:r>
              <a:rPr lang="tr-TR" sz="3200" b="1" dirty="0"/>
              <a:t>seçim ve kararın  nasıl oluştuğu, bu seçimi etkileyen etmenlerle birlikte bu süreci açıklamaya çalışan bilimsel görüşlerdir.</a:t>
            </a:r>
          </a:p>
        </p:txBody>
      </p:sp>
    </p:spTree>
    <p:extLst>
      <p:ext uri="{BB962C8B-B14F-4D97-AF65-F5344CB8AC3E}">
        <p14:creationId xmlns:p14="http://schemas.microsoft.com/office/powerpoint/2010/main" val="67497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908720"/>
            <a:ext cx="761047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tr-TR" sz="4400" b="1" dirty="0" smtClean="0">
                <a:latin typeface="Calibri" pitchFamily="34" charset="0"/>
                <a:cs typeface="Calibri" pitchFamily="34" charset="0"/>
              </a:rPr>
              <a:t>KARİYER GELİŞTİRME KURAMLARI NE İŞE YARAR?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3569" y="2204864"/>
            <a:ext cx="7632848" cy="400726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Danışma sürecinde hangi yaklaşımın daha uygun olduğuna karar vermeye</a:t>
            </a:r>
          </a:p>
          <a:p>
            <a:pPr eaLnBrk="1" hangingPunct="1">
              <a:lnSpc>
                <a:spcPct val="90000"/>
              </a:lnSpc>
            </a:pP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Gözlemlerimizi düzenleme ve yorumlama için bir çerçeve oluşturmaya</a:t>
            </a:r>
          </a:p>
          <a:p>
            <a:pPr eaLnBrk="1" hangingPunct="1">
              <a:lnSpc>
                <a:spcPct val="90000"/>
              </a:lnSpc>
            </a:pP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Deneyimlerimiz ve bilinmeyen arasında köprü kurmamıza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Bilgiyi özetlemeye ve açıklamaya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800" dirty="0" smtClean="0">
                <a:latin typeface="Calibri" pitchFamily="34" charset="0"/>
                <a:cs typeface="Calibri" pitchFamily="34" charset="0"/>
              </a:rPr>
              <a:t>      Tahminler yapmaya/</a:t>
            </a:r>
            <a:r>
              <a:rPr lang="tr-TR" sz="2800" dirty="0" err="1" smtClean="0">
                <a:latin typeface="Calibri" pitchFamily="34" charset="0"/>
                <a:cs typeface="Calibri" pitchFamily="34" charset="0"/>
              </a:rPr>
              <a:t>yordamaya</a:t>
            </a:r>
            <a:endParaRPr lang="tr-TR" sz="28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765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9592" y="2852936"/>
            <a:ext cx="7128792" cy="324036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sz="3200" b="1" dirty="0">
                <a:latin typeface="Calibri" pitchFamily="34" charset="0"/>
                <a:cs typeface="Calibri" pitchFamily="34" charset="0"/>
              </a:rPr>
              <a:t>Araçlar ve sonuçlar arasındaki ilişkiyi belirlemeye</a:t>
            </a:r>
          </a:p>
          <a:p>
            <a:pPr>
              <a:lnSpc>
                <a:spcPct val="90000"/>
              </a:lnSpc>
            </a:pPr>
            <a:r>
              <a:rPr lang="tr-TR" sz="3200" b="1" dirty="0">
                <a:latin typeface="Calibri" pitchFamily="34" charset="0"/>
                <a:cs typeface="Calibri" pitchFamily="34" charset="0"/>
              </a:rPr>
              <a:t>Amaçları formüle etme ve süreci değerlendirmeye </a:t>
            </a:r>
          </a:p>
          <a:p>
            <a:pPr>
              <a:lnSpc>
                <a:spcPct val="90000"/>
              </a:lnSpc>
            </a:pPr>
            <a:r>
              <a:rPr lang="tr-TR" sz="3200" b="1" dirty="0">
                <a:latin typeface="Calibri" pitchFamily="34" charset="0"/>
                <a:cs typeface="Calibri" pitchFamily="34" charset="0"/>
              </a:rPr>
              <a:t>Kariyer danışmanlığı için gerekli bilgi ve becerileri geliştirmeyi amaçlayan araştırmalar yapmayı teşvik eder.</a:t>
            </a:r>
          </a:p>
          <a:p>
            <a:endParaRPr lang="tr-TR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980728"/>
            <a:ext cx="7024744" cy="1537240"/>
          </a:xfrm>
        </p:spPr>
        <p:txBody>
          <a:bodyPr>
            <a:noAutofit/>
          </a:bodyPr>
          <a:lstStyle/>
          <a:p>
            <a:pPr eaLnBrk="1" hangingPunct="1"/>
            <a:r>
              <a:rPr lang="tr-TR" sz="4400" b="1" dirty="0" smtClean="0">
                <a:latin typeface="Calibri" pitchFamily="34" charset="0"/>
                <a:cs typeface="Calibri" pitchFamily="34" charset="0"/>
              </a:rPr>
              <a:t>KARİYER GELİŞTİRME KURAMLARI NE İŞE YARAR?</a:t>
            </a:r>
          </a:p>
        </p:txBody>
      </p:sp>
    </p:spTree>
    <p:extLst>
      <p:ext uri="{BB962C8B-B14F-4D97-AF65-F5344CB8AC3E}">
        <p14:creationId xmlns:p14="http://schemas.microsoft.com/office/powerpoint/2010/main" val="106777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Başlık"/>
          <p:cNvSpPr>
            <a:spLocks noGrp="1"/>
          </p:cNvSpPr>
          <p:nvPr>
            <p:ph type="title"/>
          </p:nvPr>
        </p:nvSpPr>
        <p:spPr>
          <a:xfrm>
            <a:off x="899592" y="764704"/>
            <a:ext cx="7024744" cy="1143000"/>
          </a:xfrm>
        </p:spPr>
        <p:txBody>
          <a:bodyPr>
            <a:noAutofit/>
          </a:bodyPr>
          <a:lstStyle/>
          <a:p>
            <a:pPr eaLnBrk="1" hangingPunct="1"/>
            <a:r>
              <a:rPr lang="tr-TR" b="1" dirty="0" smtClean="0">
                <a:latin typeface="Calibri" pitchFamily="34" charset="0"/>
                <a:cs typeface="Calibri" pitchFamily="34" charset="0"/>
              </a:rPr>
              <a:t>KARİYER KURAMLARI NE SAĞLAR?</a:t>
            </a:r>
          </a:p>
        </p:txBody>
      </p:sp>
      <p:sp>
        <p:nvSpPr>
          <p:cNvPr id="16387" name="2 İçerik Yer Tutucusu"/>
          <p:cNvSpPr>
            <a:spLocks noGrp="1"/>
          </p:cNvSpPr>
          <p:nvPr>
            <p:ph idx="1"/>
          </p:nvPr>
        </p:nvSpPr>
        <p:spPr>
          <a:xfrm>
            <a:off x="395536" y="1988840"/>
            <a:ext cx="7887791" cy="403244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tr-TR" sz="2800" dirty="0" smtClean="0">
                <a:latin typeface="Calibri" pitchFamily="34" charset="0"/>
                <a:cs typeface="Calibri" pitchFamily="34" charset="0"/>
              </a:rPr>
              <a:t>Farklı perspektifler sunar.</a:t>
            </a:r>
          </a:p>
          <a:p>
            <a:pPr eaLnBrk="1" hangingPunct="1"/>
            <a:r>
              <a:rPr lang="tr-TR" sz="2800" dirty="0" smtClean="0">
                <a:latin typeface="Calibri" pitchFamily="34" charset="0"/>
                <a:cs typeface="Calibri" pitchFamily="34" charset="0"/>
              </a:rPr>
              <a:t>Etkileşimleri gösterir</a:t>
            </a:r>
          </a:p>
          <a:p>
            <a:pPr eaLnBrk="1" hangingPunct="1"/>
            <a:r>
              <a:rPr lang="tr-TR" sz="2800" dirty="0" smtClean="0">
                <a:latin typeface="Calibri" pitchFamily="34" charset="0"/>
                <a:cs typeface="Calibri" pitchFamily="34" charset="0"/>
              </a:rPr>
              <a:t>Uygulamayı yönlendirir ( ‘nerede? ne zaman? hangi amaçla? nasıl? davranılabilir..)</a:t>
            </a:r>
          </a:p>
          <a:p>
            <a:pPr eaLnBrk="1" hangingPunct="1"/>
            <a:r>
              <a:rPr lang="tr-TR" sz="2800" dirty="0" smtClean="0">
                <a:latin typeface="Calibri" pitchFamily="34" charset="0"/>
                <a:cs typeface="Calibri" pitchFamily="34" charset="0"/>
              </a:rPr>
              <a:t>Birbirini tamamlayan bir bütünsellik oluşturur</a:t>
            </a:r>
          </a:p>
          <a:p>
            <a:pPr eaLnBrk="1" hangingPunct="1"/>
            <a:r>
              <a:rPr lang="tr-TR" sz="2800" dirty="0" smtClean="0">
                <a:latin typeface="Calibri" pitchFamily="34" charset="0"/>
                <a:cs typeface="Calibri" pitchFamily="34" charset="0"/>
              </a:rPr>
              <a:t>Kuram bir haritadır,</a:t>
            </a:r>
          </a:p>
          <a:p>
            <a:pPr eaLnBrk="1" hangingPunct="1"/>
            <a:r>
              <a:rPr lang="tr-TR" sz="2800" dirty="0" smtClean="0">
                <a:latin typeface="Calibri" pitchFamily="34" charset="0"/>
                <a:cs typeface="Calibri" pitchFamily="34" charset="0"/>
              </a:rPr>
              <a:t>Gerçeğin bir resmidir,</a:t>
            </a:r>
          </a:p>
          <a:p>
            <a:pPr eaLnBrk="1" hangingPunct="1"/>
            <a:r>
              <a:rPr lang="tr-TR" sz="2800" dirty="0" smtClean="0">
                <a:latin typeface="Calibri" pitchFamily="34" charset="0"/>
                <a:cs typeface="Calibri" pitchFamily="34" charset="0"/>
              </a:rPr>
              <a:t>Devasa bir yap-boz bulmacasıdır</a:t>
            </a:r>
          </a:p>
          <a:p>
            <a:pPr eaLnBrk="1" hangingPunct="1"/>
            <a:r>
              <a:rPr lang="tr-TR" sz="2800" dirty="0" smtClean="0">
                <a:latin typeface="Calibri" pitchFamily="34" charset="0"/>
                <a:cs typeface="Calibri" pitchFamily="34" charset="0"/>
              </a:rPr>
              <a:t>Danışanı anlamada bize farklı ‘lens-</a:t>
            </a:r>
            <a:r>
              <a:rPr lang="tr-TR" sz="2800" dirty="0" err="1" smtClean="0">
                <a:latin typeface="Calibri" pitchFamily="34" charset="0"/>
                <a:cs typeface="Calibri" pitchFamily="34" charset="0"/>
              </a:rPr>
              <a:t>mercek’ler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 sunar.</a:t>
            </a:r>
          </a:p>
          <a:p>
            <a:pPr eaLnBrk="1" hangingPunct="1"/>
            <a:endParaRPr lang="tr-TR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22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Başlık"/>
          <p:cNvSpPr>
            <a:spLocks noGrp="1"/>
          </p:cNvSpPr>
          <p:nvPr>
            <p:ph type="title"/>
          </p:nvPr>
        </p:nvSpPr>
        <p:spPr>
          <a:xfrm>
            <a:off x="755576" y="764704"/>
            <a:ext cx="7824787" cy="1080120"/>
          </a:xfrm>
        </p:spPr>
        <p:txBody>
          <a:bodyPr>
            <a:normAutofit/>
          </a:bodyPr>
          <a:lstStyle/>
          <a:p>
            <a:r>
              <a:rPr lang="tr-TR" sz="4400" dirty="0" smtClean="0">
                <a:latin typeface="Calibri" pitchFamily="34" charset="0"/>
                <a:cs typeface="Calibri" pitchFamily="34" charset="0"/>
              </a:rPr>
              <a:t>Özellik-Faktör Uyumlu Kuramlar</a:t>
            </a:r>
          </a:p>
        </p:txBody>
      </p:sp>
      <p:sp>
        <p:nvSpPr>
          <p:cNvPr id="20483" name="2 İçerik Yer Tutucusu"/>
          <p:cNvSpPr>
            <a:spLocks noGrp="1"/>
          </p:cNvSpPr>
          <p:nvPr>
            <p:ph idx="1"/>
          </p:nvPr>
        </p:nvSpPr>
        <p:spPr>
          <a:xfrm>
            <a:off x="827584" y="1988840"/>
            <a:ext cx="7751763" cy="2722041"/>
          </a:xfrm>
        </p:spPr>
        <p:txBody>
          <a:bodyPr/>
          <a:lstStyle/>
          <a:p>
            <a:endParaRPr lang="tr-TR" dirty="0" smtClean="0">
              <a:latin typeface="Calibri" pitchFamily="34" charset="0"/>
              <a:cs typeface="Calibri" pitchFamily="34" charset="0"/>
            </a:endParaRPr>
          </a:p>
          <a:p>
            <a:r>
              <a:rPr lang="tr-TR" sz="3200" dirty="0" smtClean="0">
                <a:latin typeface="Calibri" pitchFamily="34" charset="0"/>
                <a:cs typeface="Calibri" pitchFamily="34" charset="0"/>
              </a:rPr>
              <a:t>    Özellik ve Etmen Kuramı</a:t>
            </a:r>
          </a:p>
          <a:p>
            <a:r>
              <a:rPr lang="tr-TR" sz="3200" dirty="0" smtClean="0">
                <a:latin typeface="Calibri" pitchFamily="34" charset="0"/>
                <a:cs typeface="Calibri" pitchFamily="34" charset="0"/>
              </a:rPr>
              <a:t>    İş Uyumu Kuramı</a:t>
            </a:r>
          </a:p>
          <a:p>
            <a:r>
              <a:rPr lang="tr-TR" sz="3200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tr-TR" sz="3200" dirty="0" err="1" smtClean="0">
                <a:latin typeface="Calibri" pitchFamily="34" charset="0"/>
                <a:cs typeface="Calibri" pitchFamily="34" charset="0"/>
              </a:rPr>
              <a:t>Holland’ın</a:t>
            </a:r>
            <a:r>
              <a:rPr lang="tr-TR" sz="3200" dirty="0" smtClean="0">
                <a:latin typeface="Calibri" pitchFamily="34" charset="0"/>
                <a:cs typeface="Calibri" pitchFamily="34" charset="0"/>
              </a:rPr>
              <a:t> Tipoloji Kuramı</a:t>
            </a:r>
          </a:p>
        </p:txBody>
      </p:sp>
    </p:spTree>
    <p:extLst>
      <p:ext uri="{BB962C8B-B14F-4D97-AF65-F5344CB8AC3E}">
        <p14:creationId xmlns:p14="http://schemas.microsoft.com/office/powerpoint/2010/main" val="68813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Başlık"/>
          <p:cNvSpPr>
            <a:spLocks noGrp="1"/>
          </p:cNvSpPr>
          <p:nvPr>
            <p:ph type="title"/>
          </p:nvPr>
        </p:nvSpPr>
        <p:spPr>
          <a:xfrm>
            <a:off x="899592" y="764704"/>
            <a:ext cx="7024744" cy="92697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4400" b="1" dirty="0" smtClean="0">
                <a:latin typeface="Calibri" pitchFamily="34" charset="0"/>
                <a:cs typeface="Calibri" pitchFamily="34" charset="0"/>
              </a:rPr>
              <a:t>ÖZELLİK VE ETMEN KURAMI</a:t>
            </a:r>
          </a:p>
        </p:txBody>
      </p:sp>
      <p:sp>
        <p:nvSpPr>
          <p:cNvPr id="2150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Frank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Parsons’un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çalışmaları…</a:t>
            </a:r>
          </a:p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 Meslek Bürosu</a:t>
            </a:r>
          </a:p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Meslek Seçimi adlı ilk kitap ile başlayan ve ‘farklılıklar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psikolojisi’ne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dayalı çalışmalar</a:t>
            </a:r>
          </a:p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Minnesota Üniversitesinden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Peterson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ve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diğ.tarafından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geliştirilen testler</a:t>
            </a:r>
          </a:p>
          <a:p>
            <a:r>
              <a:rPr lang="tr-TR" dirty="0" err="1" smtClean="0">
                <a:latin typeface="Calibri" pitchFamily="34" charset="0"/>
                <a:cs typeface="Calibri" pitchFamily="34" charset="0"/>
              </a:rPr>
              <a:t>Williamson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ile gelişen bir kurama dönüşür. </a:t>
            </a:r>
          </a:p>
        </p:txBody>
      </p:sp>
    </p:spTree>
    <p:extLst>
      <p:ext uri="{BB962C8B-B14F-4D97-AF65-F5344CB8AC3E}">
        <p14:creationId xmlns:p14="http://schemas.microsoft.com/office/powerpoint/2010/main" val="6908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0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234</TotalTime>
  <Words>543</Words>
  <Application>Microsoft Office PowerPoint</Application>
  <PresentationFormat>Ekran Gösterisi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Austin</vt:lpstr>
      <vt:lpstr>ÖZELLİK FAKTÖR KURAMI</vt:lpstr>
      <vt:lpstr>«</vt:lpstr>
      <vt:lpstr>PowerPoint Sunusu</vt:lpstr>
      <vt:lpstr>PowerPoint Sunusu</vt:lpstr>
      <vt:lpstr>KARİYER GELİŞTİRME KURAMLARI NE İŞE YARAR?</vt:lpstr>
      <vt:lpstr>KARİYER GELİŞTİRME KURAMLARI NE İŞE YARAR?</vt:lpstr>
      <vt:lpstr>KARİYER KURAMLARI NE SAĞLAR?</vt:lpstr>
      <vt:lpstr>Özellik-Faktör Uyumlu Kuramlar</vt:lpstr>
      <vt:lpstr>ÖZELLİK VE ETMEN KURAMI</vt:lpstr>
      <vt:lpstr>  Temel kavramları ve varsayımları</vt:lpstr>
      <vt:lpstr>PowerPoint Sunusu</vt:lpstr>
      <vt:lpstr>Kariyer Danışma Süreci</vt:lpstr>
      <vt:lpstr>Williamson’a göre danışma süreci:</vt:lpstr>
      <vt:lpstr>Danışma sürecinde kullanılan yöntem ve teknikler neler?</vt:lpstr>
      <vt:lpstr>Kuramı Değerlendirme:Güçlü ve sınırlı yönleri neler?</vt:lpstr>
      <vt:lpstr>Alana katkıları yok mu?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ÖZELLİK ETMEN KURAMI</dc:title>
  <dc:creator>salla</dc:creator>
  <cp:lastModifiedBy>salla</cp:lastModifiedBy>
  <cp:revision>11</cp:revision>
  <dcterms:created xsi:type="dcterms:W3CDTF">2013-11-06T12:04:38Z</dcterms:created>
  <dcterms:modified xsi:type="dcterms:W3CDTF">2013-11-08T10:46:02Z</dcterms:modified>
</cp:coreProperties>
</file>