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21.11.2013</a:t>
            </a:fld>
            <a:endParaRPr lang="tr-TR" dirty="0"/>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dirty="0"/>
          </a:p>
        </p:txBody>
      </p:sp>
      <p:sp>
        <p:nvSpPr>
          <p:cNvPr id="17" name="16 Altbilgi Yer Tutucusu"/>
          <p:cNvSpPr>
            <a:spLocks noGrp="1"/>
          </p:cNvSpPr>
          <p:nvPr>
            <p:ph type="ftr" sz="quarter" idx="12"/>
          </p:nvPr>
        </p:nvSpPr>
        <p:spPr/>
        <p:txBody>
          <a:bodyPr/>
          <a:lstStyle/>
          <a:p>
            <a:endParaRPr lang="tr-TR" dirty="0"/>
          </a:p>
        </p:txBody>
      </p:sp>
    </p:spTree>
  </p:cSld>
  <p:clrMapOvr>
    <a:masterClrMapping/>
  </p:clrMapOvr>
  <p:transition spd="med">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21.11.2013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med">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21.11.2013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med">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21.11.2013</a:t>
            </a:fld>
            <a:endParaRPr lang="tr-TR" dirty="0"/>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dirty="0"/>
          </a:p>
        </p:txBody>
      </p:sp>
      <p:sp>
        <p:nvSpPr>
          <p:cNvPr id="16" name="15 Altbilgi Yer Tutucusu"/>
          <p:cNvSpPr>
            <a:spLocks noGrp="1"/>
          </p:cNvSpPr>
          <p:nvPr>
            <p:ph type="ftr" sz="quarter" idx="16"/>
          </p:nvPr>
        </p:nvSpPr>
        <p:spPr/>
        <p:txBody>
          <a:bodyPr/>
          <a:lstStyle/>
          <a:p>
            <a:endParaRPr lang="tr-TR" dirty="0"/>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transition spd="med">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21.11.2013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21.11.2013</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7" name="6 Veri Yer Tutucusu"/>
          <p:cNvSpPr>
            <a:spLocks noGrp="1"/>
          </p:cNvSpPr>
          <p:nvPr>
            <p:ph type="dt" sz="half" idx="10"/>
          </p:nvPr>
        </p:nvSpPr>
        <p:spPr/>
        <p:txBody>
          <a:bodyPr/>
          <a:lstStyle/>
          <a:p>
            <a:fld id="{D9F75050-0E15-4C5B-92B0-66D068882F1F}" type="datetimeFigureOut">
              <a:rPr lang="tr-TR" smtClean="0"/>
              <a:pPr/>
              <a:t>21.11.2013</a:t>
            </a:fld>
            <a:endParaRPr lang="tr-TR" dirty="0"/>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21.11.2013</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transition spd="med">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21.11.2013</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transition spd="med">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21.11.2013</a:t>
            </a:fld>
            <a:endParaRPr lang="tr-TR" dirty="0"/>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dirty="0"/>
          </a:p>
        </p:txBody>
      </p:sp>
      <p:sp>
        <p:nvSpPr>
          <p:cNvPr id="10" name="9 Altbilgi Yer Tutucusu"/>
          <p:cNvSpPr>
            <a:spLocks noGrp="1"/>
          </p:cNvSpPr>
          <p:nvPr>
            <p:ph type="ftr" sz="quarter" idx="16"/>
          </p:nvPr>
        </p:nvSpPr>
        <p:spPr/>
        <p:txBody>
          <a:bodyPr/>
          <a:lstStyle/>
          <a:p>
            <a:endParaRPr lang="tr-TR" dirty="0"/>
          </a:p>
        </p:txBody>
      </p:sp>
    </p:spTree>
  </p:cSld>
  <p:clrMapOvr>
    <a:masterClrMapping/>
  </p:clrMapOvr>
  <p:transition spd="med">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21.11.2013</a:t>
            </a:fld>
            <a:endParaRPr lang="tr-TR" dirty="0"/>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dirty="0"/>
          </a:p>
        </p:txBody>
      </p:sp>
      <p:sp>
        <p:nvSpPr>
          <p:cNvPr id="10" name="9 Altbilgi Yer Tutucusu"/>
          <p:cNvSpPr>
            <a:spLocks noGrp="1"/>
          </p:cNvSpPr>
          <p:nvPr>
            <p:ph type="ftr" sz="quarter" idx="12"/>
          </p:nvPr>
        </p:nvSpPr>
        <p:spPr/>
        <p:txBody>
          <a:bodyPr/>
          <a:lstStyle/>
          <a:p>
            <a:endParaRPr lang="tr-TR" dirty="0"/>
          </a:p>
        </p:txBody>
      </p:sp>
    </p:spTree>
  </p:cSld>
  <p:clrMapOvr>
    <a:masterClrMapping/>
  </p:clrMapOvr>
  <p:transition spd="med">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21.11.2013</a:t>
            </a:fld>
            <a:endParaRPr lang="tr-TR" dirty="0"/>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dirty="0"/>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dirty="0"/>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wheel spokes="1"/>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48680"/>
            <a:ext cx="7772400" cy="4896544"/>
          </a:xfrm>
        </p:spPr>
        <p:txBody>
          <a:bodyPr>
            <a:normAutofit/>
          </a:bodyPr>
          <a:lstStyle/>
          <a:p>
            <a:r>
              <a:rPr lang="tr-TR" sz="8800" dirty="0" smtClean="0">
                <a:solidFill>
                  <a:srgbClr val="FF0000"/>
                </a:solidFill>
                <a:latin typeface="Times New Roman" pitchFamily="18" charset="0"/>
                <a:cs typeface="Times New Roman" pitchFamily="18" charset="0"/>
              </a:rPr>
              <a:t>ROE’NUN İHTİYAÇLAR KURAMI</a:t>
            </a:r>
            <a:endParaRPr lang="tr-TR" sz="8800" dirty="0">
              <a:solidFill>
                <a:srgbClr val="FF0000"/>
              </a:solidFill>
              <a:latin typeface="Times New Roman" pitchFamily="18" charset="0"/>
              <a:cs typeface="Times New Roman" pitchFamily="18" charset="0"/>
            </a:endParaRPr>
          </a:p>
        </p:txBody>
      </p:sp>
    </p:spTree>
  </p:cSld>
  <p:clrMapOvr>
    <a:masterClrMapping/>
  </p:clrMapOvr>
  <p:transition spd="med">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5112568"/>
          </a:xfrm>
        </p:spPr>
        <p:txBody>
          <a:bodyPr>
            <a:normAutofit/>
          </a:bodyPr>
          <a:lstStyle/>
          <a:p>
            <a:pPr marL="469900" indent="-469900"/>
            <a:r>
              <a:rPr lang="tr-TR" dirty="0" smtClean="0"/>
              <a:t>Çocuklukta geçirilen yaşantılar bir kimsenin ihtiyaç örüntüsünü,ihtiyaç örüntüsü de onun genel yönelimini belirler. </a:t>
            </a:r>
          </a:p>
          <a:p>
            <a:pPr marL="469900" indent="-469900"/>
            <a:r>
              <a:rPr lang="tr-TR" dirty="0" smtClean="0"/>
              <a:t>Genel psişik enerjinin yöneldiği alana göre kişinin yetenekleri özgülleşir. İlgi ve tutumları belirginleşir</a:t>
            </a:r>
            <a:r>
              <a:rPr lang="tr-TR" i="1" dirty="0" smtClean="0">
                <a:solidFill>
                  <a:srgbClr val="FFFF00"/>
                </a:solidFill>
              </a:rPr>
              <a:t>. Bir kimsenin bir alanda çalışma isteği yani güdüsü onun bilinçdışı ihtiyaç örüntüsüne ve şiddetine bağlıdır.</a:t>
            </a:r>
          </a:p>
          <a:p>
            <a:pPr marL="469900" indent="-469900"/>
            <a:r>
              <a:rPr lang="en-US" b="1" i="1" dirty="0" smtClean="0">
                <a:solidFill>
                  <a:srgbClr val="00B0F0"/>
                </a:solidFill>
              </a:rPr>
              <a:t>Genetik </a:t>
            </a:r>
            <a:r>
              <a:rPr lang="tr-TR" b="1" i="1" dirty="0" smtClean="0">
                <a:solidFill>
                  <a:srgbClr val="00B0F0"/>
                </a:solidFill>
              </a:rPr>
              <a:t>ve </a:t>
            </a:r>
            <a:r>
              <a:rPr lang="en-US" b="1" i="1" dirty="0" err="1" smtClean="0">
                <a:solidFill>
                  <a:srgbClr val="00B0F0"/>
                </a:solidFill>
              </a:rPr>
              <a:t>psikolojik</a:t>
            </a:r>
            <a:r>
              <a:rPr lang="tr-TR" b="1" i="1" dirty="0" smtClean="0">
                <a:solidFill>
                  <a:srgbClr val="00B0F0"/>
                </a:solidFill>
              </a:rPr>
              <a:t> </a:t>
            </a:r>
            <a:r>
              <a:rPr lang="en-US" b="1" i="1" dirty="0" err="1" smtClean="0">
                <a:solidFill>
                  <a:srgbClr val="00B0F0"/>
                </a:solidFill>
              </a:rPr>
              <a:t>yatkınlıklar</a:t>
            </a:r>
            <a:r>
              <a:rPr lang="en-US" b="1" i="1" dirty="0" smtClean="0">
                <a:solidFill>
                  <a:srgbClr val="00B0F0"/>
                </a:solidFill>
              </a:rPr>
              <a:t>+ </a:t>
            </a:r>
            <a:r>
              <a:rPr lang="tr-TR" b="1" i="1" dirty="0" smtClean="0">
                <a:solidFill>
                  <a:srgbClr val="00B0F0"/>
                </a:solidFill>
              </a:rPr>
              <a:t>G</a:t>
            </a:r>
            <a:r>
              <a:rPr lang="en-US" b="1" i="1" dirty="0" err="1" smtClean="0">
                <a:solidFill>
                  <a:srgbClr val="00B0F0"/>
                </a:solidFill>
              </a:rPr>
              <a:t>üçlü</a:t>
            </a:r>
            <a:r>
              <a:rPr lang="en-US" b="1" i="1" dirty="0" smtClean="0">
                <a:solidFill>
                  <a:srgbClr val="00B0F0"/>
                </a:solidFill>
              </a:rPr>
              <a:t> ve zayıf yönler+ </a:t>
            </a:r>
            <a:r>
              <a:rPr lang="tr-TR" b="1" i="1" dirty="0" smtClean="0">
                <a:solidFill>
                  <a:srgbClr val="00B0F0"/>
                </a:solidFill>
              </a:rPr>
              <a:t>A</a:t>
            </a:r>
            <a:r>
              <a:rPr lang="en-US" b="1" i="1" dirty="0" err="1" smtClean="0">
                <a:solidFill>
                  <a:srgbClr val="00B0F0"/>
                </a:solidFill>
              </a:rPr>
              <a:t>ilenin</a:t>
            </a:r>
            <a:r>
              <a:rPr lang="en-US" b="1" i="1" dirty="0" smtClean="0">
                <a:solidFill>
                  <a:srgbClr val="00B0F0"/>
                </a:solidFill>
              </a:rPr>
              <a:t> çocuk yetiştirme biçimi</a:t>
            </a:r>
            <a:r>
              <a:rPr lang="tr-TR" b="1" i="1" dirty="0" smtClean="0">
                <a:solidFill>
                  <a:srgbClr val="00B0F0"/>
                </a:solidFill>
              </a:rPr>
              <a:t> </a:t>
            </a:r>
            <a:r>
              <a:rPr lang="en-US" b="1" i="1" dirty="0" smtClean="0">
                <a:solidFill>
                  <a:srgbClr val="00B0F0"/>
                </a:solidFill>
              </a:rPr>
              <a:t>=  </a:t>
            </a:r>
            <a:r>
              <a:rPr lang="tr-TR" b="1" i="1" dirty="0" smtClean="0">
                <a:solidFill>
                  <a:srgbClr val="00B0F0"/>
                </a:solidFill>
              </a:rPr>
              <a:t>İ</a:t>
            </a:r>
            <a:r>
              <a:rPr lang="en-US" b="1" i="1" dirty="0" err="1" smtClean="0">
                <a:solidFill>
                  <a:srgbClr val="00B0F0"/>
                </a:solidFill>
              </a:rPr>
              <a:t>htiyaçlar</a:t>
            </a:r>
            <a:r>
              <a:rPr lang="en-US" b="1" i="1" dirty="0" smtClean="0">
                <a:solidFill>
                  <a:srgbClr val="00B0F0"/>
                </a:solidFill>
              </a:rPr>
              <a:t> = </a:t>
            </a:r>
            <a:r>
              <a:rPr lang="tr-TR" b="1" i="1" dirty="0" smtClean="0">
                <a:solidFill>
                  <a:srgbClr val="00B0F0"/>
                </a:solidFill>
              </a:rPr>
              <a:t>M</a:t>
            </a:r>
            <a:r>
              <a:rPr lang="en-US" b="1" i="1" dirty="0" err="1" smtClean="0">
                <a:solidFill>
                  <a:srgbClr val="00B0F0"/>
                </a:solidFill>
              </a:rPr>
              <a:t>eslek</a:t>
            </a:r>
            <a:r>
              <a:rPr lang="en-US" b="1" i="1" dirty="0" smtClean="0">
                <a:solidFill>
                  <a:srgbClr val="00B0F0"/>
                </a:solidFill>
              </a:rPr>
              <a:t> seçimi</a:t>
            </a:r>
          </a:p>
          <a:p>
            <a:pPr marL="469900" indent="-469900"/>
            <a:endParaRPr lang="tr-TR" dirty="0" smtClean="0"/>
          </a:p>
          <a:p>
            <a:endParaRPr lang="tr-TR" dirty="0"/>
          </a:p>
        </p:txBody>
      </p:sp>
      <p:sp>
        <p:nvSpPr>
          <p:cNvPr id="2" name="1 Başlık"/>
          <p:cNvSpPr>
            <a:spLocks noGrp="1"/>
          </p:cNvSpPr>
          <p:nvPr>
            <p:ph type="title"/>
          </p:nvPr>
        </p:nvSpPr>
        <p:spPr/>
        <p:txBody>
          <a:bodyPr/>
          <a:lstStyle/>
          <a:p>
            <a:r>
              <a:rPr lang="tr-TR" altLang="ko-KR" b="1" dirty="0" smtClean="0">
                <a:solidFill>
                  <a:srgbClr val="FF0000"/>
                </a:solidFill>
              </a:rPr>
              <a:t>HİPOTEZLERİ ÖZETLEYECEK OLURSAK: </a:t>
            </a:r>
            <a:endParaRPr lang="tr-TR"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lnSpcReduction="10000"/>
          </a:bodyPr>
          <a:lstStyle/>
          <a:p>
            <a:pPr>
              <a:buNone/>
            </a:pPr>
            <a:r>
              <a:rPr lang="tr-TR" sz="3600" dirty="0" smtClean="0"/>
              <a:t>    Roe çocukluk yaşantılarını incelerken özellikle ana babaların çocuklarına karşı </a:t>
            </a:r>
            <a:r>
              <a:rPr lang="tr-TR" sz="3600" i="1" dirty="0" smtClean="0">
                <a:solidFill>
                  <a:srgbClr val="FFFF00"/>
                </a:solidFill>
              </a:rPr>
              <a:t>tutumlar</a:t>
            </a:r>
            <a:r>
              <a:rPr lang="tr-TR" sz="3600" dirty="0" smtClean="0"/>
              <a:t>ı üzerinde durmakta ve belli başlı şu ana baba tutumlarını betimlemektedir:</a:t>
            </a:r>
          </a:p>
          <a:p>
            <a:pPr marL="514350" indent="-514350">
              <a:buFont typeface="+mj-lt"/>
              <a:buAutoNum type="arabicPeriod"/>
            </a:pPr>
            <a:r>
              <a:rPr lang="tr-TR" sz="5400" dirty="0" smtClean="0">
                <a:solidFill>
                  <a:srgbClr val="FF0000"/>
                </a:solidFill>
              </a:rPr>
              <a:t>ÇOCUĞA DUYGUSAL YOĞUNLAŞMA</a:t>
            </a:r>
          </a:p>
          <a:p>
            <a:pPr marL="514350" indent="-514350">
              <a:buFont typeface="+mj-lt"/>
              <a:buAutoNum type="arabicPeriod"/>
            </a:pPr>
            <a:r>
              <a:rPr lang="tr-TR" sz="5400" dirty="0" smtClean="0">
                <a:solidFill>
                  <a:srgbClr val="00B0F0"/>
                </a:solidFill>
              </a:rPr>
              <a:t>ÇOCUKTAN KAÇINMA</a:t>
            </a:r>
          </a:p>
          <a:p>
            <a:pPr marL="514350" indent="-514350">
              <a:buFont typeface="+mj-lt"/>
              <a:buAutoNum type="arabicPeriod"/>
            </a:pPr>
            <a:r>
              <a:rPr lang="tr-TR" sz="5400" dirty="0" smtClean="0">
                <a:solidFill>
                  <a:schemeClr val="accent1"/>
                </a:solidFill>
              </a:rPr>
              <a:t>ÇOCUĞUN KABULÜ</a:t>
            </a:r>
          </a:p>
          <a:p>
            <a:endParaRPr lang="tr-TR" dirty="0"/>
          </a:p>
        </p:txBody>
      </p:sp>
    </p:spTree>
  </p:cSld>
  <p:clrMapOvr>
    <a:masterClrMapping/>
  </p:clrMapOvr>
  <p:transition spd="med">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124744"/>
            <a:ext cx="8640960" cy="5544616"/>
          </a:xfrm>
        </p:spPr>
        <p:txBody>
          <a:bodyPr>
            <a:normAutofit/>
          </a:bodyPr>
          <a:lstStyle/>
          <a:p>
            <a:pPr marL="908050" lvl="1" indent="-436563">
              <a:lnSpc>
                <a:spcPct val="80000"/>
              </a:lnSpc>
              <a:buFont typeface="Wingdings" pitchFamily="2" charset="2"/>
              <a:buChar char="v"/>
            </a:pPr>
            <a:r>
              <a:rPr lang="tr-TR" sz="3200" b="1" i="1" dirty="0" smtClean="0">
                <a:solidFill>
                  <a:srgbClr val="FFFF00"/>
                </a:solidFill>
              </a:rPr>
              <a:t>Aşırı Koruyuculuk ile Aşırı Talepkarlık arasında değişir.     </a:t>
            </a:r>
          </a:p>
          <a:p>
            <a:pPr marL="908050" lvl="1" indent="-436563">
              <a:lnSpc>
                <a:spcPct val="80000"/>
              </a:lnSpc>
              <a:buNone/>
            </a:pPr>
            <a:r>
              <a:rPr lang="tr-TR" sz="3200" dirty="0" smtClean="0"/>
              <a:t> </a:t>
            </a:r>
            <a:r>
              <a:rPr lang="tr-TR" sz="3600" i="1" dirty="0" smtClean="0">
                <a:solidFill>
                  <a:srgbClr val="00B0F0"/>
                </a:solidFill>
              </a:rPr>
              <a:t>Çocuğun üzerine aşırı düşen ebeveynler</a:t>
            </a:r>
            <a:r>
              <a:rPr lang="tr-TR" sz="3600" dirty="0" smtClean="0">
                <a:solidFill>
                  <a:srgbClr val="00B0F0"/>
                </a:solidFill>
              </a:rPr>
              <a:t>: </a:t>
            </a:r>
          </a:p>
          <a:p>
            <a:pPr marL="908050" lvl="1" indent="-436563">
              <a:lnSpc>
                <a:spcPct val="80000"/>
              </a:lnSpc>
              <a:buFont typeface="Arial" pitchFamily="34" charset="0"/>
              <a:buChar char="•"/>
            </a:pPr>
            <a:r>
              <a:rPr lang="tr-TR" sz="3200" dirty="0" smtClean="0">
                <a:solidFill>
                  <a:schemeClr val="tx1"/>
                </a:solidFill>
              </a:rPr>
              <a:t>Çocuğun fiziksel ihtiyaçlarını,sevgi ve saygı görme ihtiyacını doyururlar ama bu doyurma işlemi düzenli değildir. </a:t>
            </a:r>
          </a:p>
          <a:p>
            <a:pPr marL="908050" lvl="1" indent="-436563">
              <a:lnSpc>
                <a:spcPct val="80000"/>
              </a:lnSpc>
              <a:buFont typeface="Arial" pitchFamily="34" charset="0"/>
              <a:buChar char="•"/>
            </a:pPr>
            <a:r>
              <a:rPr lang="tr-TR" sz="3200" dirty="0" smtClean="0">
                <a:solidFill>
                  <a:schemeClr val="tx1"/>
                </a:solidFill>
              </a:rPr>
              <a:t> Temel ihtiyaçların doyumuna büyük önem verilir ancak çocuğun korunma sevgi ve saygı görme ihtiyaçları çoğu kez çocuk ana babaya bağımlı olduğu sürece doyurulur. </a:t>
            </a:r>
          </a:p>
          <a:p>
            <a:pPr marL="908050" lvl="1" indent="-436563">
              <a:lnSpc>
                <a:spcPct val="80000"/>
              </a:lnSpc>
              <a:buFont typeface="Arial" pitchFamily="34" charset="0"/>
              <a:buChar char="•"/>
            </a:pPr>
            <a:r>
              <a:rPr lang="tr-TR" sz="3200" dirty="0" smtClean="0">
                <a:solidFill>
                  <a:schemeClr val="tx1"/>
                </a:solidFill>
              </a:rPr>
              <a:t> Çocuğun kendini gerçekleştirmesine olanak verilmez</a:t>
            </a:r>
            <a:r>
              <a:rPr lang="tr-TR" sz="3200" dirty="0" smtClean="0"/>
              <a:t>.</a:t>
            </a:r>
            <a:endParaRPr lang="tr-TR" sz="3200" b="1" dirty="0" smtClean="0"/>
          </a:p>
          <a:p>
            <a:endParaRPr lang="tr-TR" dirty="0"/>
          </a:p>
        </p:txBody>
      </p:sp>
      <p:sp>
        <p:nvSpPr>
          <p:cNvPr id="2" name="1 Başlık"/>
          <p:cNvSpPr>
            <a:spLocks noGrp="1"/>
          </p:cNvSpPr>
          <p:nvPr>
            <p:ph type="title"/>
          </p:nvPr>
        </p:nvSpPr>
        <p:spPr>
          <a:xfrm>
            <a:off x="457200" y="274638"/>
            <a:ext cx="8229600" cy="1282154"/>
          </a:xfrm>
        </p:spPr>
        <p:txBody>
          <a:bodyPr>
            <a:noAutofit/>
          </a:bodyPr>
          <a:lstStyle/>
          <a:p>
            <a:r>
              <a:rPr lang="tr-TR" sz="4000" b="1" dirty="0" smtClean="0">
                <a:solidFill>
                  <a:srgbClr val="FF0000"/>
                </a:solidFill>
              </a:rPr>
              <a:t>     ÇOCUĞA DUYGUSAL YOĞUNLAŞMA</a:t>
            </a:r>
            <a:br>
              <a:rPr lang="tr-TR" sz="4000" b="1" dirty="0" smtClean="0">
                <a:solidFill>
                  <a:srgbClr val="FF0000"/>
                </a:solidFill>
              </a:rPr>
            </a:br>
            <a:endParaRPr lang="tr-TR" sz="40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24000"/>
            <a:ext cx="8229600" cy="4929336"/>
          </a:xfrm>
        </p:spPr>
        <p:txBody>
          <a:bodyPr>
            <a:normAutofit/>
          </a:bodyPr>
          <a:lstStyle/>
          <a:p>
            <a:pPr marL="342900" lvl="1" indent="-342900">
              <a:buNone/>
            </a:pPr>
            <a:r>
              <a:rPr lang="tr-TR" sz="3200" dirty="0" smtClean="0"/>
              <a:t> </a:t>
            </a:r>
            <a:r>
              <a:rPr lang="tr-TR" sz="3200" b="1" i="1" dirty="0" smtClean="0">
                <a:solidFill>
                  <a:srgbClr val="00B0F0"/>
                </a:solidFill>
              </a:rPr>
              <a:t>Aşırı talepkar ebeveynler:</a:t>
            </a:r>
          </a:p>
          <a:p>
            <a:pPr marL="342900" lvl="1" indent="-342900">
              <a:buFont typeface="Arial" pitchFamily="34" charset="0"/>
              <a:buChar char="•"/>
            </a:pPr>
            <a:r>
              <a:rPr lang="tr-TR" sz="3200" dirty="0" smtClean="0"/>
              <a:t> </a:t>
            </a:r>
            <a:r>
              <a:rPr lang="tr-TR" sz="3200" dirty="0" smtClean="0">
                <a:solidFill>
                  <a:schemeClr val="tx1"/>
                </a:solidFill>
              </a:rPr>
              <a:t>Çocuklardan her zaman kusursuz işler beklerler ve çocuklarını sıkı bir eğitime tabi tutarlar. </a:t>
            </a:r>
          </a:p>
          <a:p>
            <a:pPr marL="342900" lvl="1" indent="-342900">
              <a:buFont typeface="Arial" pitchFamily="34" charset="0"/>
              <a:buChar char="•"/>
            </a:pPr>
            <a:r>
              <a:rPr lang="tr-TR" sz="3200" dirty="0" smtClean="0">
                <a:solidFill>
                  <a:schemeClr val="tx1"/>
                </a:solidFill>
              </a:rPr>
              <a:t>Üstün başarı isterler. Statü ve prestije çok önem verirler.</a:t>
            </a:r>
          </a:p>
          <a:p>
            <a:pPr marL="342900" lvl="1" indent="-342900">
              <a:buFont typeface="Arial" pitchFamily="34" charset="0"/>
              <a:buChar char="•"/>
            </a:pPr>
            <a:r>
              <a:rPr lang="tr-TR" sz="3200" dirty="0" smtClean="0">
                <a:solidFill>
                  <a:schemeClr val="tx1"/>
                </a:solidFill>
              </a:rPr>
              <a:t> Çocukları üstün başarı gösterdikleri ve kendilerine bağımlı oldukları ölçüde sevgi ve saygı gösterirler.</a:t>
            </a:r>
          </a:p>
          <a:p>
            <a:endParaRPr lang="tr-TR" dirty="0"/>
          </a:p>
        </p:txBody>
      </p:sp>
      <p:sp>
        <p:nvSpPr>
          <p:cNvPr id="2" name="1 Başlık"/>
          <p:cNvSpPr>
            <a:spLocks noGrp="1"/>
          </p:cNvSpPr>
          <p:nvPr>
            <p:ph type="title"/>
          </p:nvPr>
        </p:nvSpPr>
        <p:spPr/>
        <p:txBody>
          <a:bodyPr>
            <a:normAutofit/>
          </a:bodyPr>
          <a:lstStyle/>
          <a:p>
            <a:r>
              <a:rPr lang="tr-TR" sz="4400" b="1" dirty="0" smtClean="0">
                <a:solidFill>
                  <a:srgbClr val="FF0000"/>
                </a:solidFill>
              </a:rPr>
              <a:t> ÇOCUĞA DUYGUSAL YOĞUNLAŞMA</a:t>
            </a:r>
            <a:endParaRPr lang="tr-TR" sz="44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12776"/>
            <a:ext cx="8229600" cy="5112568"/>
          </a:xfrm>
        </p:spPr>
        <p:txBody>
          <a:bodyPr>
            <a:normAutofit lnSpcReduction="10000"/>
          </a:bodyPr>
          <a:lstStyle/>
          <a:p>
            <a:pPr marL="342900" lvl="1" indent="-342900">
              <a:buFont typeface="Arial" pitchFamily="34" charset="0"/>
              <a:buChar char="•"/>
            </a:pPr>
            <a:r>
              <a:rPr lang="tr-TR" sz="3800" dirty="0" smtClean="0">
                <a:solidFill>
                  <a:schemeClr val="tx1"/>
                </a:solidFill>
              </a:rPr>
              <a:t>Üzerlerine aşırı düşülen çocuklar bağımlı bir kişilik geliştirerek , başkalarının görüşlerine büyük önem verirler. Bu kimseler başka insanlarla bir arada olmaya veya insanlarla ilgilenmeyi gerektiren mesleklere yöneleceklerdir.</a:t>
            </a:r>
          </a:p>
          <a:p>
            <a:pPr marL="342900" lvl="1" indent="-342900">
              <a:buFont typeface="Arial" pitchFamily="34" charset="0"/>
              <a:buChar char="•"/>
            </a:pPr>
            <a:r>
              <a:rPr lang="tr-TR" sz="3800" i="1" dirty="0" smtClean="0">
                <a:solidFill>
                  <a:srgbClr val="FFFF00"/>
                </a:solidFill>
              </a:rPr>
              <a:t>İlk çocuklar </a:t>
            </a:r>
            <a:r>
              <a:rPr lang="tr-TR" sz="3800" dirty="0" smtClean="0">
                <a:solidFill>
                  <a:schemeClr val="tx1"/>
                </a:solidFill>
              </a:rPr>
              <a:t>bu aile stiline daha fazla maruz kalırlar.</a:t>
            </a:r>
          </a:p>
          <a:p>
            <a:endParaRPr lang="tr-TR" dirty="0"/>
          </a:p>
        </p:txBody>
      </p:sp>
      <p:sp>
        <p:nvSpPr>
          <p:cNvPr id="2" name="1 Başlık"/>
          <p:cNvSpPr>
            <a:spLocks noGrp="1"/>
          </p:cNvSpPr>
          <p:nvPr>
            <p:ph type="title"/>
          </p:nvPr>
        </p:nvSpPr>
        <p:spPr/>
        <p:txBody>
          <a:bodyPr>
            <a:normAutofit/>
          </a:bodyPr>
          <a:lstStyle/>
          <a:p>
            <a:r>
              <a:rPr lang="tr-TR" sz="4400" b="1" dirty="0" smtClean="0">
                <a:solidFill>
                  <a:srgbClr val="FF0000"/>
                </a:solidFill>
              </a:rPr>
              <a:t> ÇOCUĞA DUYGUSAL YOĞUNLAŞMA</a:t>
            </a:r>
            <a:endParaRPr lang="tr-TR" sz="44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340768"/>
            <a:ext cx="8229600" cy="5040560"/>
          </a:xfrm>
        </p:spPr>
        <p:txBody>
          <a:bodyPr/>
          <a:lstStyle/>
          <a:p>
            <a:pPr>
              <a:buFont typeface="Wingdings" pitchFamily="2" charset="2"/>
              <a:buChar char="v"/>
            </a:pPr>
            <a:endParaRPr lang="tr-TR" b="1" i="1" dirty="0" smtClean="0">
              <a:solidFill>
                <a:srgbClr val="FFFF00"/>
              </a:solidFill>
            </a:endParaRPr>
          </a:p>
          <a:p>
            <a:pPr>
              <a:buFont typeface="Wingdings" pitchFamily="2" charset="2"/>
              <a:buChar char="v"/>
            </a:pPr>
            <a:r>
              <a:rPr lang="tr-TR" b="1" i="1" dirty="0" smtClean="0">
                <a:solidFill>
                  <a:srgbClr val="FFFF00"/>
                </a:solidFill>
              </a:rPr>
              <a:t>Çocuğun duygusal olarak reddedilmesi ve İhmal edilmesi arasında değişir.</a:t>
            </a:r>
          </a:p>
          <a:p>
            <a:pPr marL="908050" lvl="1" indent="-436563">
              <a:lnSpc>
                <a:spcPct val="80000"/>
              </a:lnSpc>
              <a:buNone/>
            </a:pPr>
            <a:r>
              <a:rPr lang="tr-TR" sz="3200" dirty="0" smtClean="0"/>
              <a:t> </a:t>
            </a:r>
            <a:r>
              <a:rPr lang="tr-TR" sz="3200" i="1" dirty="0" smtClean="0">
                <a:solidFill>
                  <a:srgbClr val="00B0F0"/>
                </a:solidFill>
              </a:rPr>
              <a:t>Duygusal olarak reddetme:</a:t>
            </a:r>
          </a:p>
          <a:p>
            <a:pPr marL="908050" lvl="1" indent="-436563">
              <a:lnSpc>
                <a:spcPct val="80000"/>
              </a:lnSpc>
              <a:buFont typeface="Arial" pitchFamily="34" charset="0"/>
              <a:buChar char="•"/>
            </a:pPr>
            <a:r>
              <a:rPr lang="tr-TR" sz="3200" dirty="0" smtClean="0"/>
              <a:t> </a:t>
            </a:r>
            <a:r>
              <a:rPr lang="tr-TR" sz="3200" dirty="0" smtClean="0">
                <a:solidFill>
                  <a:schemeClr val="tx1"/>
                </a:solidFill>
              </a:rPr>
              <a:t>Fiziksel ihtiyaçları açıkça ihmal etmezler ama çocuğu kasıtlı olarak her türlü doyumdan yoksun bırakırlar.</a:t>
            </a:r>
            <a:endParaRPr lang="tr-TR" sz="3200" b="1" dirty="0" smtClean="0">
              <a:solidFill>
                <a:schemeClr val="tx1"/>
              </a:solidFill>
            </a:endParaRPr>
          </a:p>
          <a:p>
            <a:pPr marL="908050" lvl="1" indent="-436563">
              <a:lnSpc>
                <a:spcPct val="80000"/>
              </a:lnSpc>
              <a:buNone/>
            </a:pPr>
            <a:r>
              <a:rPr lang="tr-TR" sz="3200" i="1" dirty="0" smtClean="0">
                <a:solidFill>
                  <a:srgbClr val="00B0F0"/>
                </a:solidFill>
              </a:rPr>
              <a:t>İhmal etme:</a:t>
            </a:r>
          </a:p>
          <a:p>
            <a:pPr marL="908050" lvl="1" indent="-436563">
              <a:lnSpc>
                <a:spcPct val="80000"/>
              </a:lnSpc>
              <a:buFont typeface="Arial" pitchFamily="34" charset="0"/>
              <a:buChar char="•"/>
            </a:pPr>
            <a:r>
              <a:rPr lang="tr-TR" sz="3200" dirty="0" smtClean="0"/>
              <a:t> </a:t>
            </a:r>
            <a:r>
              <a:rPr lang="tr-TR" sz="3200" dirty="0" smtClean="0">
                <a:solidFill>
                  <a:schemeClr val="tx1"/>
                </a:solidFill>
              </a:rPr>
              <a:t>Çocuğun doyumdan yoksun bırakılmasında bir kasıt yoktur</a:t>
            </a:r>
            <a:r>
              <a:rPr lang="tr-TR" sz="1800" dirty="0" smtClean="0">
                <a:solidFill>
                  <a:schemeClr val="tx1"/>
                </a:solidFill>
              </a:rPr>
              <a:t>.</a:t>
            </a:r>
          </a:p>
          <a:p>
            <a:endParaRPr lang="tr-TR" b="1" dirty="0"/>
          </a:p>
        </p:txBody>
      </p:sp>
      <p:sp>
        <p:nvSpPr>
          <p:cNvPr id="2" name="1 Başlık"/>
          <p:cNvSpPr>
            <a:spLocks noGrp="1"/>
          </p:cNvSpPr>
          <p:nvPr>
            <p:ph type="title"/>
          </p:nvPr>
        </p:nvSpPr>
        <p:spPr>
          <a:xfrm>
            <a:off x="457200" y="188640"/>
            <a:ext cx="8229600" cy="1080120"/>
          </a:xfrm>
        </p:spPr>
        <p:txBody>
          <a:bodyPr>
            <a:normAutofit/>
          </a:bodyPr>
          <a:lstStyle/>
          <a:p>
            <a:r>
              <a:rPr lang="tr-TR" sz="6000" b="1" dirty="0" smtClean="0">
                <a:solidFill>
                  <a:srgbClr val="FF0000"/>
                </a:solidFill>
              </a:rPr>
              <a:t>     ÇOCUKTAN KAÇINMA</a:t>
            </a:r>
            <a:endParaRPr lang="tr-TR" sz="60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56792"/>
            <a:ext cx="8229600" cy="5112568"/>
          </a:xfrm>
        </p:spPr>
        <p:txBody>
          <a:bodyPr>
            <a:normAutofit lnSpcReduction="10000"/>
          </a:bodyPr>
          <a:lstStyle/>
          <a:p>
            <a:r>
              <a:rPr lang="tr-TR" sz="2800" dirty="0" smtClean="0"/>
              <a:t>  Reddedici ana babaların çocukları , sevgisiz bir ortamda yetiştikleri için </a:t>
            </a:r>
            <a:r>
              <a:rPr lang="tr-TR" sz="2800" i="1" dirty="0" smtClean="0">
                <a:solidFill>
                  <a:srgbClr val="FFFF00"/>
                </a:solidFill>
              </a:rPr>
              <a:t>başkalarına karşı savunucu </a:t>
            </a:r>
            <a:r>
              <a:rPr lang="tr-TR" sz="2800" dirty="0" smtClean="0"/>
              <a:t>bir tutum belki de </a:t>
            </a:r>
            <a:r>
              <a:rPr lang="tr-TR" sz="2800" i="1" dirty="0" smtClean="0">
                <a:solidFill>
                  <a:srgbClr val="FFFF00"/>
                </a:solidFill>
              </a:rPr>
              <a:t>saldırgan eğilimler </a:t>
            </a:r>
            <a:r>
              <a:rPr lang="tr-TR" sz="2800" dirty="0" smtClean="0"/>
              <a:t>geliştireceklerdir. </a:t>
            </a:r>
          </a:p>
          <a:p>
            <a:r>
              <a:rPr lang="tr-TR" sz="2800" dirty="0" smtClean="0"/>
              <a:t>  Bunlar meslek seçerken doyurulmamış olumsuz eğilimlerine toplumca kabul edilebilir bir ifade yolu ararlar. </a:t>
            </a:r>
          </a:p>
          <a:p>
            <a:r>
              <a:rPr lang="tr-TR" sz="2800" dirty="0" smtClean="0"/>
              <a:t>  Bu tür bireyler insanları tümüyle reddederek insan olmayan şeylerle uğraşmayı gerektiren meslekleri seçerler ya da </a:t>
            </a:r>
            <a:r>
              <a:rPr lang="tr-TR" sz="2800" i="1" dirty="0" smtClean="0">
                <a:solidFill>
                  <a:srgbClr val="FFFF00"/>
                </a:solidFill>
              </a:rPr>
              <a:t>insanlarla ilgilenmeyi gerektiren mesleklere girerler fakat burada insanları obje gibi algılarlar.</a:t>
            </a:r>
          </a:p>
          <a:p>
            <a:endParaRPr lang="tr-TR" sz="2800" dirty="0"/>
          </a:p>
        </p:txBody>
      </p:sp>
      <p:sp>
        <p:nvSpPr>
          <p:cNvPr id="2" name="1 Başlık"/>
          <p:cNvSpPr>
            <a:spLocks noGrp="1"/>
          </p:cNvSpPr>
          <p:nvPr>
            <p:ph type="title"/>
          </p:nvPr>
        </p:nvSpPr>
        <p:spPr/>
        <p:txBody>
          <a:bodyPr>
            <a:normAutofit/>
          </a:bodyPr>
          <a:lstStyle/>
          <a:p>
            <a:r>
              <a:rPr lang="tr-TR" sz="6600" b="1" dirty="0" smtClean="0">
                <a:solidFill>
                  <a:srgbClr val="FF0000"/>
                </a:solidFill>
              </a:rPr>
              <a:t>  ÇOCUKTAN KAÇINMA</a:t>
            </a:r>
            <a:endParaRPr lang="tr-TR" sz="66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400600"/>
          </a:xfrm>
        </p:spPr>
        <p:txBody>
          <a:bodyPr>
            <a:normAutofit fontScale="92500" lnSpcReduction="10000"/>
          </a:bodyPr>
          <a:lstStyle/>
          <a:p>
            <a:pPr marL="908050" lvl="1" indent="-436563">
              <a:lnSpc>
                <a:spcPct val="90000"/>
              </a:lnSpc>
              <a:buNone/>
            </a:pPr>
            <a:endParaRPr lang="tr-TR" sz="2200" dirty="0" smtClean="0"/>
          </a:p>
          <a:p>
            <a:pPr marL="908050" lvl="1" indent="-436563">
              <a:lnSpc>
                <a:spcPct val="90000"/>
              </a:lnSpc>
              <a:buFont typeface="Wingdings" pitchFamily="2" charset="2"/>
              <a:buChar char="v"/>
            </a:pPr>
            <a:r>
              <a:rPr lang="tr-TR" sz="3200" b="1" i="1" dirty="0" smtClean="0">
                <a:solidFill>
                  <a:srgbClr val="FFFF00"/>
                </a:solidFill>
              </a:rPr>
              <a:t>Çocuğun rastgele kabulü ile seçerek kabulü arasında değişir.</a:t>
            </a:r>
          </a:p>
          <a:p>
            <a:pPr marL="908050" lvl="1" indent="-436563">
              <a:lnSpc>
                <a:spcPct val="90000"/>
              </a:lnSpc>
              <a:buNone/>
            </a:pPr>
            <a:r>
              <a:rPr lang="tr-TR" sz="3200" b="1" i="1" dirty="0" smtClean="0">
                <a:solidFill>
                  <a:srgbClr val="00B0F0"/>
                </a:solidFill>
              </a:rPr>
              <a:t>Rastgele kabul:</a:t>
            </a:r>
          </a:p>
          <a:p>
            <a:pPr marL="908050" lvl="1" indent="-436563">
              <a:lnSpc>
                <a:spcPct val="90000"/>
              </a:lnSpc>
              <a:buFont typeface="Arial" pitchFamily="34" charset="0"/>
              <a:buChar char="•"/>
            </a:pPr>
            <a:r>
              <a:rPr lang="tr-TR" sz="3200" dirty="0" smtClean="0"/>
              <a:t> </a:t>
            </a:r>
            <a:r>
              <a:rPr lang="tr-TR" sz="3200" dirty="0" smtClean="0">
                <a:solidFill>
                  <a:schemeClr val="tx1"/>
                </a:solidFill>
              </a:rPr>
              <a:t>Çocuğun gelişimine karışmayan ama bunu bilinçli olarak değil de yeterince vakit ayıramadığı için çocuğu serbest bırakan ana babalar </a:t>
            </a:r>
            <a:r>
              <a:rPr lang="tr-TR" sz="3200" i="1" dirty="0" smtClean="0">
                <a:solidFill>
                  <a:srgbClr val="FFFF00"/>
                </a:solidFill>
              </a:rPr>
              <a:t>(Makul düzeyde sevgi).</a:t>
            </a:r>
            <a:endParaRPr lang="tr-TR" sz="3200" b="1" i="1" dirty="0" smtClean="0">
              <a:solidFill>
                <a:srgbClr val="FFFF00"/>
              </a:solidFill>
            </a:endParaRPr>
          </a:p>
          <a:p>
            <a:pPr marL="908050" lvl="1" indent="-436563">
              <a:lnSpc>
                <a:spcPct val="90000"/>
              </a:lnSpc>
              <a:buNone/>
            </a:pPr>
            <a:r>
              <a:rPr lang="tr-TR" sz="3200" dirty="0" smtClean="0"/>
              <a:t> </a:t>
            </a:r>
            <a:r>
              <a:rPr lang="tr-TR" sz="3200" b="1" i="1" dirty="0" smtClean="0">
                <a:solidFill>
                  <a:srgbClr val="00B0F0"/>
                </a:solidFill>
              </a:rPr>
              <a:t>Seçerek kabul:</a:t>
            </a:r>
          </a:p>
          <a:p>
            <a:pPr marL="908050" lvl="1" indent="-436563">
              <a:lnSpc>
                <a:spcPct val="90000"/>
              </a:lnSpc>
              <a:buFont typeface="Arial" pitchFamily="34" charset="0"/>
              <a:buChar char="•"/>
            </a:pPr>
            <a:r>
              <a:rPr lang="tr-TR" sz="3200" i="1" dirty="0" smtClean="0">
                <a:solidFill>
                  <a:srgbClr val="FF0000"/>
                </a:solidFill>
              </a:rPr>
              <a:t> </a:t>
            </a:r>
            <a:r>
              <a:rPr lang="tr-TR" sz="3200" dirty="0" smtClean="0">
                <a:solidFill>
                  <a:schemeClr val="tx1"/>
                </a:solidFill>
              </a:rPr>
              <a:t>Çocuğun doğal gelişimine karışmadan onun gizil güçlerini kullanmaya ve bağımsız olmaya teşvik eden ve bunu da bilinçli ve planlı olarak yapan ana babalar.</a:t>
            </a:r>
          </a:p>
          <a:p>
            <a:endParaRPr lang="tr-TR" dirty="0"/>
          </a:p>
        </p:txBody>
      </p:sp>
      <p:sp>
        <p:nvSpPr>
          <p:cNvPr id="2" name="1 Başlık"/>
          <p:cNvSpPr>
            <a:spLocks noGrp="1"/>
          </p:cNvSpPr>
          <p:nvPr>
            <p:ph type="title"/>
          </p:nvPr>
        </p:nvSpPr>
        <p:spPr>
          <a:xfrm>
            <a:off x="457200" y="476672"/>
            <a:ext cx="8229600" cy="1296144"/>
          </a:xfrm>
        </p:spPr>
        <p:txBody>
          <a:bodyPr>
            <a:normAutofit fontScale="90000"/>
          </a:bodyPr>
          <a:lstStyle/>
          <a:p>
            <a:r>
              <a:rPr lang="tr-TR" sz="6700" b="1" dirty="0" smtClean="0">
                <a:solidFill>
                  <a:schemeClr val="accent2"/>
                </a:solidFill>
              </a:rPr>
              <a:t>        </a:t>
            </a:r>
            <a:r>
              <a:rPr lang="tr-TR" sz="6700" b="1" dirty="0" smtClean="0">
                <a:solidFill>
                  <a:srgbClr val="FF0000"/>
                </a:solidFill>
              </a:rPr>
              <a:t>ÇOCUĞUN KABULÜ</a:t>
            </a:r>
            <a:r>
              <a:rPr lang="tr-TR" dirty="0" smtClean="0">
                <a:solidFill>
                  <a:schemeClr val="accent2"/>
                </a:solidFill>
              </a:rPr>
              <a:t/>
            </a:r>
            <a:br>
              <a:rPr lang="tr-TR" dirty="0" smtClean="0">
                <a:solidFill>
                  <a:schemeClr val="accent2"/>
                </a:solidFill>
              </a:rPr>
            </a:br>
            <a:endParaRPr lang="tr-TR" dirty="0"/>
          </a:p>
        </p:txBody>
      </p:sp>
    </p:spTree>
  </p:cSld>
  <p:clrMapOvr>
    <a:masterClrMapping/>
  </p:clrMapOvr>
  <p:transition spd="med">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5040560"/>
          </a:xfrm>
        </p:spPr>
        <p:txBody>
          <a:bodyPr>
            <a:normAutofit lnSpcReduction="10000"/>
          </a:bodyPr>
          <a:lstStyle/>
          <a:p>
            <a:r>
              <a:rPr lang="tr-TR" sz="3400" dirty="0" smtClean="0"/>
              <a:t>Çocuk demokratik ailenin eşit bir üyesidir.</a:t>
            </a:r>
          </a:p>
          <a:p>
            <a:r>
              <a:rPr lang="tr-TR" sz="3400" dirty="0" smtClean="0"/>
              <a:t>Anne-baba zorlayıcı veya sınırlayıcı değildir.</a:t>
            </a:r>
          </a:p>
          <a:p>
            <a:r>
              <a:rPr lang="tr-TR" sz="3400" dirty="0" smtClean="0"/>
              <a:t>Kabul edici ana babaların çocukları sevilme ve saygı görme gereksinimlerini doyurdukları için artık bu gereksinmeler davranışı belirlemede bilinç dışı güdü haline dönmeyecekler ve bu kimseler meslek seçerken insan ve insanla ilgili olmayan mesleklere </a:t>
            </a:r>
            <a:r>
              <a:rPr lang="tr-TR" sz="3400" i="1" dirty="0" smtClean="0">
                <a:solidFill>
                  <a:srgbClr val="FFFF00"/>
                </a:solidFill>
              </a:rPr>
              <a:t>savunucu olamayan bir tutumla </a:t>
            </a:r>
            <a:r>
              <a:rPr lang="tr-TR" sz="3400" dirty="0" smtClean="0"/>
              <a:t>yönelebileceklerdir.</a:t>
            </a:r>
          </a:p>
          <a:p>
            <a:pPr>
              <a:buNone/>
            </a:pPr>
            <a:endParaRPr lang="tr-TR" dirty="0"/>
          </a:p>
        </p:txBody>
      </p:sp>
      <p:sp>
        <p:nvSpPr>
          <p:cNvPr id="2" name="1 Başlık"/>
          <p:cNvSpPr>
            <a:spLocks noGrp="1"/>
          </p:cNvSpPr>
          <p:nvPr>
            <p:ph type="title"/>
          </p:nvPr>
        </p:nvSpPr>
        <p:spPr/>
        <p:txBody>
          <a:bodyPr>
            <a:normAutofit/>
          </a:bodyPr>
          <a:lstStyle/>
          <a:p>
            <a:r>
              <a:rPr lang="tr-TR" sz="6000" b="1" dirty="0" smtClean="0">
                <a:solidFill>
                  <a:srgbClr val="FF0000"/>
                </a:solidFill>
              </a:rPr>
              <a:t>      ÇOCUĞUN KABULÜ</a:t>
            </a:r>
            <a:endParaRPr lang="tr-TR" sz="60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764704"/>
            <a:ext cx="8445624" cy="5688632"/>
          </a:xfrm>
        </p:spPr>
        <p:txBody>
          <a:bodyPr>
            <a:normAutofit/>
          </a:bodyPr>
          <a:lstStyle/>
          <a:p>
            <a:pPr>
              <a:buNone/>
            </a:pPr>
            <a:r>
              <a:rPr lang="tr-TR" sz="3600" dirty="0" smtClean="0"/>
              <a:t>      Roe bireyin çocuklukta deneyimlediği aile ortamının yetişkinlikte belli tutumlar ve ilgilerin geliştirilmesine neden olduğunu belirtir.İlgiler ve tutumlar ise bireyin meslek seçimine yansıyacaktır.</a:t>
            </a:r>
          </a:p>
          <a:p>
            <a:pPr>
              <a:buNone/>
            </a:pPr>
            <a:r>
              <a:rPr lang="tr-TR" sz="3600" dirty="0" smtClean="0"/>
              <a:t>       Bireyler yetiştikleri aile ortamından etkilenmelerine göre </a:t>
            </a:r>
            <a:r>
              <a:rPr lang="tr-TR" sz="3600" b="1" i="1" dirty="0" smtClean="0">
                <a:solidFill>
                  <a:srgbClr val="FFFF00"/>
                </a:solidFill>
              </a:rPr>
              <a:t>“İnsana yönelik” </a:t>
            </a:r>
            <a:r>
              <a:rPr lang="tr-TR" sz="3600" dirty="0" smtClean="0"/>
              <a:t>ve </a:t>
            </a:r>
            <a:r>
              <a:rPr lang="tr-TR" sz="3600" b="1" i="1" dirty="0" smtClean="0">
                <a:solidFill>
                  <a:srgbClr val="FFFF00"/>
                </a:solidFill>
              </a:rPr>
              <a:t>“İnsanlara yönelik olmayan” </a:t>
            </a:r>
            <a:r>
              <a:rPr lang="tr-TR" sz="3600" dirty="0" smtClean="0"/>
              <a:t>iki temel meslek grubuna yönelirler.</a:t>
            </a:r>
            <a:endParaRPr lang="tr-TR" sz="3600" dirty="0"/>
          </a:p>
        </p:txBody>
      </p:sp>
    </p:spTree>
  </p:cSld>
  <p:clrMapOvr>
    <a:masterClrMapping/>
  </p:clrMapOvr>
  <p:transition spd="med">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subTitle" idx="1"/>
          </p:nvPr>
        </p:nvSpPr>
        <p:spPr>
          <a:xfrm>
            <a:off x="323528" y="1628800"/>
            <a:ext cx="8424936" cy="4968552"/>
          </a:xfrm>
        </p:spPr>
        <p:txBody>
          <a:bodyPr>
            <a:noAutofit/>
          </a:bodyPr>
          <a:lstStyle/>
          <a:p>
            <a:pPr marL="469900" indent="-469900" algn="l">
              <a:lnSpc>
                <a:spcPct val="90000"/>
              </a:lnSpc>
            </a:pPr>
            <a:r>
              <a:rPr lang="tr-TR" dirty="0" smtClean="0">
                <a:solidFill>
                  <a:schemeClr val="tx1"/>
                </a:solidFill>
              </a:rPr>
              <a:t>      </a:t>
            </a:r>
            <a:r>
              <a:rPr lang="tr-TR" sz="3600" dirty="0" smtClean="0">
                <a:solidFill>
                  <a:schemeClr val="tx1"/>
                </a:solidFill>
              </a:rPr>
              <a:t>Klinik bir psikolog olan Ann Roe , </a:t>
            </a:r>
            <a:r>
              <a:rPr lang="tr-TR" sz="3600" i="1" dirty="0" smtClean="0">
                <a:solidFill>
                  <a:srgbClr val="FFFF00"/>
                </a:solidFill>
              </a:rPr>
              <a:t>artistik yaratıcılıkla ilgili kişilik faktörleri </a:t>
            </a:r>
            <a:r>
              <a:rPr lang="tr-TR" sz="3600" dirty="0" smtClean="0">
                <a:solidFill>
                  <a:schemeClr val="tx1"/>
                </a:solidFill>
              </a:rPr>
              <a:t>üzerinde yaptığı çalışmalar sonunda , fizikçiler, biyologlar ve sosyologlar arasında önemli kişilik farklılıkları olduğunu görmüştür. Bu çalışmaları onun meslek seçimi kararını belirleyen içsel ve dışsal faktörleri daha ayrıntılı olarak incelemeye yöneltmiştir.</a:t>
            </a:r>
          </a:p>
        </p:txBody>
      </p:sp>
      <p:sp>
        <p:nvSpPr>
          <p:cNvPr id="4" name="3 Başlık"/>
          <p:cNvSpPr>
            <a:spLocks noGrp="1"/>
          </p:cNvSpPr>
          <p:nvPr>
            <p:ph type="ctrTitle"/>
          </p:nvPr>
        </p:nvSpPr>
        <p:spPr>
          <a:xfrm>
            <a:off x="683568" y="332657"/>
            <a:ext cx="7772400" cy="1080120"/>
          </a:xfrm>
        </p:spPr>
        <p:txBody>
          <a:bodyPr>
            <a:normAutofit fontScale="90000"/>
          </a:bodyPr>
          <a:lstStyle/>
          <a:p>
            <a:r>
              <a:rPr lang="tr-TR" b="1" dirty="0" smtClean="0">
                <a:solidFill>
                  <a:srgbClr val="FF0000"/>
                </a:solidFill>
              </a:rPr>
              <a:t>KARİYER GELİŞİMİ ÇALIŞMALARI</a:t>
            </a:r>
            <a:endParaRPr lang="tr-TR"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5184576"/>
          </a:xfrm>
        </p:spPr>
        <p:txBody>
          <a:bodyPr>
            <a:normAutofit lnSpcReduction="10000"/>
          </a:bodyPr>
          <a:lstStyle/>
          <a:p>
            <a:pPr marL="514350" indent="-514350">
              <a:buFont typeface="+mj-lt"/>
              <a:buAutoNum type="arabicPeriod"/>
            </a:pPr>
            <a:r>
              <a:rPr lang="tr-TR" b="1" i="1" dirty="0" smtClean="0">
                <a:solidFill>
                  <a:srgbClr val="FFFF00"/>
                </a:solidFill>
              </a:rPr>
              <a:t>Hizmet:</a:t>
            </a:r>
            <a:r>
              <a:rPr lang="tr-TR" dirty="0" smtClean="0"/>
              <a:t>Diğer insanların ihtiyaçlarına yönelik hizmet sunan mesleklerdir.</a:t>
            </a:r>
            <a:r>
              <a:rPr lang="tr-TR" dirty="0" smtClean="0">
                <a:solidFill>
                  <a:srgbClr val="00B0F0"/>
                </a:solidFill>
              </a:rPr>
              <a:t>(Psikolojik danışmanlar,sosyal hizmet çalışanları gibi)</a:t>
            </a:r>
          </a:p>
          <a:p>
            <a:pPr marL="514350" indent="-514350">
              <a:buFont typeface="+mj-lt"/>
              <a:buAutoNum type="arabicPeriod"/>
            </a:pPr>
            <a:r>
              <a:rPr lang="tr-TR" b="1" i="1" dirty="0" smtClean="0">
                <a:solidFill>
                  <a:srgbClr val="FFFF00"/>
                </a:solidFill>
              </a:rPr>
              <a:t>İş Bağlantısı:</a:t>
            </a:r>
            <a:r>
              <a:rPr lang="tr-TR" dirty="0" smtClean="0"/>
              <a:t>Yüz yüze mal ve hizmet satışını içerir.Bu mesleklerde başka birisine yardımcı olmak değil ikna etmek esastır.</a:t>
            </a:r>
            <a:r>
              <a:rPr lang="tr-TR" dirty="0" smtClean="0">
                <a:solidFill>
                  <a:srgbClr val="00B0F0"/>
                </a:solidFill>
              </a:rPr>
              <a:t>(Pazarlamacı gibi)</a:t>
            </a:r>
          </a:p>
          <a:p>
            <a:pPr marL="514350" indent="-514350">
              <a:buFont typeface="+mj-lt"/>
              <a:buAutoNum type="arabicPeriod"/>
            </a:pPr>
            <a:r>
              <a:rPr lang="tr-TR" b="1" i="1" dirty="0" smtClean="0">
                <a:solidFill>
                  <a:srgbClr val="FFFF00"/>
                </a:solidFill>
              </a:rPr>
              <a:t>Örgütler:</a:t>
            </a:r>
            <a:r>
              <a:rPr lang="tr-TR" dirty="0" smtClean="0"/>
              <a:t>Şirketlerde,sanayide ve devlet kurumlarında bir organizasyonun verimli çalışmasına yönelik işleri içerir.</a:t>
            </a:r>
          </a:p>
          <a:p>
            <a:pPr marL="514350" indent="-514350">
              <a:buFont typeface="+mj-lt"/>
              <a:buAutoNum type="arabicPeriod"/>
            </a:pPr>
            <a:r>
              <a:rPr lang="tr-TR" b="1" i="1" dirty="0" smtClean="0">
                <a:solidFill>
                  <a:srgbClr val="FFFF00"/>
                </a:solidFill>
              </a:rPr>
              <a:t>Genel Kültür:</a:t>
            </a:r>
            <a:r>
              <a:rPr lang="tr-TR" dirty="0" smtClean="0"/>
              <a:t>Genel kültürel mirasın korunması ve aktarılmasını kapsar</a:t>
            </a:r>
            <a:r>
              <a:rPr lang="tr-TR" dirty="0" smtClean="0">
                <a:solidFill>
                  <a:srgbClr val="00B0F0"/>
                </a:solidFill>
              </a:rPr>
              <a:t>(Din adamlığı,Gazetecilik gibi)</a:t>
            </a:r>
          </a:p>
          <a:p>
            <a:pPr marL="514350" indent="-514350">
              <a:buFont typeface="+mj-lt"/>
              <a:buAutoNum type="arabicPeriod"/>
            </a:pPr>
            <a:r>
              <a:rPr lang="tr-TR" b="1" i="1" dirty="0" smtClean="0">
                <a:solidFill>
                  <a:srgbClr val="FFFF00"/>
                </a:solidFill>
              </a:rPr>
              <a:t>Sanat ve Eğlence:</a:t>
            </a:r>
            <a:r>
              <a:rPr lang="tr-TR" dirty="0" smtClean="0"/>
              <a:t>Özel becerilerin sanat ve eğlence alanlarında kullanılmasını kapsar</a:t>
            </a:r>
            <a:r>
              <a:rPr lang="tr-TR" dirty="0" smtClean="0">
                <a:solidFill>
                  <a:srgbClr val="00B0F0"/>
                </a:solidFill>
              </a:rPr>
              <a:t>(Yazar gibi)</a:t>
            </a:r>
          </a:p>
          <a:p>
            <a:pPr marL="514350" indent="-514350">
              <a:buFont typeface="+mj-lt"/>
              <a:buAutoNum type="arabicPeriod"/>
            </a:pPr>
            <a:endParaRPr lang="tr-TR" sz="2400" dirty="0"/>
          </a:p>
        </p:txBody>
      </p:sp>
      <p:sp>
        <p:nvSpPr>
          <p:cNvPr id="2" name="1 Başlık"/>
          <p:cNvSpPr>
            <a:spLocks noGrp="1"/>
          </p:cNvSpPr>
          <p:nvPr>
            <p:ph type="title"/>
          </p:nvPr>
        </p:nvSpPr>
        <p:spPr>
          <a:xfrm>
            <a:off x="457200" y="152400"/>
            <a:ext cx="8229600" cy="1116360"/>
          </a:xfrm>
        </p:spPr>
        <p:txBody>
          <a:bodyPr>
            <a:normAutofit fontScale="90000"/>
          </a:bodyPr>
          <a:lstStyle/>
          <a:p>
            <a:r>
              <a:rPr lang="tr-TR" sz="4800" b="1" dirty="0" smtClean="0">
                <a:solidFill>
                  <a:srgbClr val="FF0000"/>
                </a:solidFill>
              </a:rPr>
              <a:t>     İNSANLARA YÖNELİK MESLEKLER</a:t>
            </a:r>
            <a:endParaRPr lang="tr-TR" sz="4800" b="1" dirty="0"/>
          </a:p>
        </p:txBody>
      </p:sp>
    </p:spTree>
  </p:cSld>
  <p:clrMapOvr>
    <a:masterClrMapping/>
  </p:clrMapOvr>
  <p:transition spd="med">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marL="514350" indent="-514350">
              <a:buFont typeface="+mj-lt"/>
              <a:buAutoNum type="arabicPeriod"/>
            </a:pPr>
            <a:r>
              <a:rPr lang="tr-TR" sz="3400" b="1" i="1" dirty="0" smtClean="0">
                <a:solidFill>
                  <a:srgbClr val="FFFF00"/>
                </a:solidFill>
              </a:rPr>
              <a:t>Teknoloji:</a:t>
            </a:r>
            <a:r>
              <a:rPr lang="tr-TR" sz="3400" dirty="0" smtClean="0"/>
              <a:t>Kişiler arası ilişkiler değil nesneler önemlidir.</a:t>
            </a:r>
            <a:r>
              <a:rPr lang="tr-TR" sz="3400" dirty="0" smtClean="0">
                <a:solidFill>
                  <a:srgbClr val="00B0F0"/>
                </a:solidFill>
              </a:rPr>
              <a:t>(Mühendislik,Taşımacılık gibi)</a:t>
            </a:r>
          </a:p>
          <a:p>
            <a:pPr marL="514350" indent="-514350">
              <a:buFont typeface="+mj-lt"/>
              <a:buAutoNum type="arabicPeriod"/>
            </a:pPr>
            <a:r>
              <a:rPr lang="tr-TR" sz="3400" b="1" i="1" dirty="0" smtClean="0">
                <a:solidFill>
                  <a:srgbClr val="FFFF00"/>
                </a:solidFill>
              </a:rPr>
              <a:t>Açık Hava:</a:t>
            </a:r>
            <a:r>
              <a:rPr lang="tr-TR" sz="3400" dirty="0" smtClean="0"/>
              <a:t>Doğal kaynaklar,madenler,doğal hayatın korunmasını içerir.</a:t>
            </a:r>
            <a:r>
              <a:rPr lang="tr-TR" sz="3400" dirty="0" smtClean="0">
                <a:solidFill>
                  <a:srgbClr val="00B0F0"/>
                </a:solidFill>
              </a:rPr>
              <a:t>(Tarım,Ormancılık,Maden gibi)</a:t>
            </a:r>
          </a:p>
          <a:p>
            <a:pPr marL="514350" indent="-514350">
              <a:buFont typeface="+mj-lt"/>
              <a:buAutoNum type="arabicPeriod"/>
            </a:pPr>
            <a:r>
              <a:rPr lang="tr-TR" sz="3400" b="1" i="1" dirty="0" smtClean="0">
                <a:solidFill>
                  <a:srgbClr val="FFFF00"/>
                </a:solidFill>
              </a:rPr>
              <a:t>Bilim:</a:t>
            </a:r>
            <a:r>
              <a:rPr lang="tr-TR" sz="3400" dirty="0" smtClean="0"/>
              <a:t>İnsanlarla ilişkili olmayan fizik gibi mesleklerle birlikte insanlarla ilişkili olan doktorluk gibi meslekleri içerir.</a:t>
            </a:r>
          </a:p>
          <a:p>
            <a:pPr marL="514350" indent="-514350">
              <a:buFont typeface="+mj-lt"/>
              <a:buAutoNum type="arabicPeriod"/>
            </a:pPr>
            <a:endParaRPr lang="tr-TR" sz="3400" dirty="0"/>
          </a:p>
        </p:txBody>
      </p:sp>
      <p:sp>
        <p:nvSpPr>
          <p:cNvPr id="2" name="1 Başlık"/>
          <p:cNvSpPr>
            <a:spLocks noGrp="1"/>
          </p:cNvSpPr>
          <p:nvPr>
            <p:ph type="title"/>
          </p:nvPr>
        </p:nvSpPr>
        <p:spPr>
          <a:xfrm>
            <a:off x="457200" y="152400"/>
            <a:ext cx="8229600" cy="1116360"/>
          </a:xfrm>
        </p:spPr>
        <p:txBody>
          <a:bodyPr>
            <a:normAutofit/>
          </a:bodyPr>
          <a:lstStyle/>
          <a:p>
            <a:r>
              <a:rPr lang="tr-TR" sz="3600" b="1" dirty="0" smtClean="0">
                <a:solidFill>
                  <a:srgbClr val="FF0000"/>
                </a:solidFill>
              </a:rPr>
              <a:t>  İNSANLARA YÖNELİK OLMAYAN MESLEKLER</a:t>
            </a:r>
            <a:endParaRPr lang="tr-TR" sz="36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340768"/>
            <a:ext cx="8964488" cy="5328592"/>
          </a:xfrm>
        </p:spPr>
        <p:txBody>
          <a:bodyPr>
            <a:normAutofit fontScale="92500" lnSpcReduction="20000"/>
          </a:bodyPr>
          <a:lstStyle/>
          <a:p>
            <a:pPr>
              <a:buNone/>
            </a:pPr>
            <a:r>
              <a:rPr lang="tr-TR" dirty="0" smtClean="0"/>
              <a:t>       Her meslek grubunda bireylerin aldığı  sorumluluk,performans,kapasite ve becerilere göre altı iş düzeyi belirlemiştir.Bu düzeyler </a:t>
            </a:r>
            <a:r>
              <a:rPr lang="tr-TR" b="1" i="1" dirty="0" smtClean="0">
                <a:solidFill>
                  <a:srgbClr val="FFFF00"/>
                </a:solidFill>
              </a:rPr>
              <a:t>zekayı ve çevreyi yönetme tarzı</a:t>
            </a:r>
            <a:r>
              <a:rPr lang="tr-TR" dirty="0" smtClean="0"/>
              <a:t>na göre değişir.</a:t>
            </a:r>
          </a:p>
          <a:p>
            <a:pPr marL="514350" indent="-514350">
              <a:buFont typeface="+mj-lt"/>
              <a:buAutoNum type="arabicPeriod"/>
            </a:pPr>
            <a:r>
              <a:rPr lang="tr-TR" b="1" i="1" dirty="0" smtClean="0">
                <a:solidFill>
                  <a:srgbClr val="FFFF00"/>
                </a:solidFill>
              </a:rPr>
              <a:t>Profesyonel yönetici I:</a:t>
            </a:r>
            <a:r>
              <a:rPr lang="tr-TR" dirty="0" smtClean="0"/>
              <a:t>Üst düzey yöneticiler.</a:t>
            </a:r>
          </a:p>
          <a:p>
            <a:pPr marL="514350" indent="-514350">
              <a:buFont typeface="+mj-lt"/>
              <a:buAutoNum type="arabicPeriod"/>
            </a:pPr>
            <a:r>
              <a:rPr lang="tr-TR" b="1" i="1" dirty="0" smtClean="0">
                <a:solidFill>
                  <a:srgbClr val="FFFF00"/>
                </a:solidFill>
              </a:rPr>
              <a:t>Profesyonel yönetici II:</a:t>
            </a:r>
            <a:r>
              <a:rPr lang="tr-TR" dirty="0" smtClean="0"/>
              <a:t>Birinciden daha az bağımsızlığı olan yöneticiler.</a:t>
            </a:r>
          </a:p>
          <a:p>
            <a:pPr marL="514350" indent="-514350">
              <a:buFont typeface="+mj-lt"/>
              <a:buAutoNum type="arabicPeriod"/>
            </a:pPr>
            <a:r>
              <a:rPr lang="tr-TR" b="1" i="1" dirty="0" smtClean="0">
                <a:solidFill>
                  <a:srgbClr val="FFFF00"/>
                </a:solidFill>
              </a:rPr>
              <a:t>Yarı profesyonel yönetici:</a:t>
            </a:r>
            <a:r>
              <a:rPr lang="tr-TR" dirty="0" smtClean="0"/>
              <a:t>Diğer iki grup yöneticiden daha az sorumluluk sahibi olanlar.</a:t>
            </a:r>
          </a:p>
          <a:p>
            <a:pPr marL="514350" indent="-514350">
              <a:buFont typeface="+mj-lt"/>
              <a:buAutoNum type="arabicPeriod"/>
            </a:pPr>
            <a:r>
              <a:rPr lang="tr-TR" b="1" i="1" dirty="0" smtClean="0">
                <a:solidFill>
                  <a:srgbClr val="FFFF00"/>
                </a:solidFill>
              </a:rPr>
              <a:t>Beceri sahibi olanlar:</a:t>
            </a:r>
            <a:r>
              <a:rPr lang="tr-TR" dirty="0" smtClean="0"/>
              <a:t>Belli bir eğitimin(mesleki ve teknik eğitim vb.) gerekli olduğu düzey.</a:t>
            </a:r>
          </a:p>
          <a:p>
            <a:pPr marL="514350" indent="-514350">
              <a:buFont typeface="+mj-lt"/>
              <a:buAutoNum type="arabicPeriod"/>
            </a:pPr>
            <a:r>
              <a:rPr lang="tr-TR" b="1" i="1" dirty="0" smtClean="0">
                <a:solidFill>
                  <a:srgbClr val="FFFF00"/>
                </a:solidFill>
              </a:rPr>
              <a:t>Az beceri sahibi olan:</a:t>
            </a:r>
            <a:r>
              <a:rPr lang="tr-TR" dirty="0" smtClean="0"/>
              <a:t>Meslek alanında biraz eğitimi olan ama becerisi az olanların olduğu düzey.</a:t>
            </a:r>
          </a:p>
          <a:p>
            <a:pPr marL="514350" indent="-514350">
              <a:buFont typeface="+mj-lt"/>
              <a:buAutoNum type="arabicPeriod"/>
            </a:pPr>
            <a:r>
              <a:rPr lang="tr-TR" b="1" i="1" dirty="0" smtClean="0">
                <a:solidFill>
                  <a:srgbClr val="FFFF00"/>
                </a:solidFill>
              </a:rPr>
              <a:t>Becerisi olmayan:</a:t>
            </a:r>
            <a:r>
              <a:rPr lang="tr-TR" dirty="0" smtClean="0"/>
              <a:t>Uzmanlaşmaya yönelik bir eğitimin gerekmediği düzey.</a:t>
            </a:r>
          </a:p>
          <a:p>
            <a:pPr>
              <a:buNone/>
            </a:pPr>
            <a:endParaRPr lang="tr-TR" dirty="0"/>
          </a:p>
        </p:txBody>
      </p:sp>
      <p:sp>
        <p:nvSpPr>
          <p:cNvPr id="2" name="1 Başlık"/>
          <p:cNvSpPr>
            <a:spLocks noGrp="1"/>
          </p:cNvSpPr>
          <p:nvPr>
            <p:ph type="title"/>
          </p:nvPr>
        </p:nvSpPr>
        <p:spPr>
          <a:xfrm>
            <a:off x="457200" y="152400"/>
            <a:ext cx="8229600" cy="1116360"/>
          </a:xfrm>
        </p:spPr>
        <p:txBody>
          <a:bodyPr>
            <a:normAutofit/>
          </a:bodyPr>
          <a:lstStyle/>
          <a:p>
            <a:pPr algn="ctr"/>
            <a:r>
              <a:rPr lang="tr-TR" sz="6600" b="1" dirty="0" smtClean="0">
                <a:solidFill>
                  <a:srgbClr val="FF0000"/>
                </a:solidFill>
              </a:rPr>
              <a:t>ALTI İŞ DÜZEYİ</a:t>
            </a:r>
            <a:endParaRPr lang="tr-TR" sz="66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268760"/>
            <a:ext cx="8496944" cy="5328592"/>
          </a:xfrm>
        </p:spPr>
        <p:txBody>
          <a:bodyPr>
            <a:normAutofit/>
          </a:bodyPr>
          <a:lstStyle/>
          <a:p>
            <a:pPr>
              <a:lnSpc>
                <a:spcPct val="90000"/>
              </a:lnSpc>
            </a:pPr>
            <a:r>
              <a:rPr lang="en-US" sz="2800" dirty="0" smtClean="0">
                <a:solidFill>
                  <a:srgbClr val="00B0F0"/>
                </a:solidFill>
                <a:ea typeface="ＭＳ Ｐゴシック" pitchFamily="34" charset="-128"/>
              </a:rPr>
              <a:t>Bir çok kariyer gelişimi kuramına temel oluşturmuştur.</a:t>
            </a:r>
          </a:p>
          <a:p>
            <a:pPr>
              <a:lnSpc>
                <a:spcPct val="90000"/>
              </a:lnSpc>
            </a:pPr>
            <a:r>
              <a:rPr lang="en-US" sz="2800" dirty="0" smtClean="0">
                <a:solidFill>
                  <a:srgbClr val="FFFF00"/>
                </a:solidFill>
                <a:ea typeface="ＭＳ Ｐゴシック" pitchFamily="34" charset="-128"/>
              </a:rPr>
              <a:t>Aile stilllerini üçe ayırmak, tüm çocukluk dönemi boyunca bireyin bir stile maruz kaldığını söylemek güçtür.</a:t>
            </a:r>
          </a:p>
          <a:p>
            <a:pPr>
              <a:lnSpc>
                <a:spcPct val="90000"/>
              </a:lnSpc>
            </a:pPr>
            <a:r>
              <a:rPr lang="en-US" sz="2800" dirty="0" smtClean="0">
                <a:solidFill>
                  <a:schemeClr val="accent2">
                    <a:lumMod val="60000"/>
                    <a:lumOff val="40000"/>
                  </a:schemeClr>
                </a:solidFill>
                <a:ea typeface="ＭＳ Ｐゴシック" pitchFamily="34" charset="-128"/>
              </a:rPr>
              <a:t>Teoriyi destekleyen </a:t>
            </a:r>
            <a:r>
              <a:rPr lang="en-US" sz="2800" dirty="0" err="1" smtClean="0">
                <a:solidFill>
                  <a:schemeClr val="accent2">
                    <a:lumMod val="60000"/>
                    <a:lumOff val="40000"/>
                  </a:schemeClr>
                </a:solidFill>
                <a:ea typeface="ＭＳ Ｐゴシック" pitchFamily="34" charset="-128"/>
              </a:rPr>
              <a:t>araştırmalar</a:t>
            </a:r>
            <a:r>
              <a:rPr lang="en-US" sz="2800" dirty="0" smtClean="0">
                <a:solidFill>
                  <a:schemeClr val="accent2">
                    <a:lumMod val="60000"/>
                    <a:lumOff val="40000"/>
                  </a:schemeClr>
                </a:solidFill>
                <a:ea typeface="ＭＳ Ｐゴシック" pitchFamily="34" charset="-128"/>
              </a:rPr>
              <a:t> </a:t>
            </a:r>
            <a:r>
              <a:rPr lang="en-US" sz="2800" dirty="0" err="1" smtClean="0">
                <a:solidFill>
                  <a:schemeClr val="accent2">
                    <a:lumMod val="60000"/>
                    <a:lumOff val="40000"/>
                  </a:schemeClr>
                </a:solidFill>
                <a:ea typeface="ＭＳ Ｐゴシック" pitchFamily="34" charset="-128"/>
              </a:rPr>
              <a:t>sınırlıdır</a:t>
            </a:r>
            <a:r>
              <a:rPr lang="en-US" sz="2800" dirty="0" smtClean="0">
                <a:solidFill>
                  <a:schemeClr val="accent2">
                    <a:lumMod val="60000"/>
                    <a:lumOff val="40000"/>
                  </a:schemeClr>
                </a:solidFill>
                <a:ea typeface="ＭＳ Ｐゴシック" pitchFamily="34" charset="-128"/>
              </a:rPr>
              <a:t> </a:t>
            </a:r>
            <a:r>
              <a:rPr lang="en-US" sz="2800" dirty="0" err="1" smtClean="0">
                <a:solidFill>
                  <a:schemeClr val="accent2">
                    <a:lumMod val="60000"/>
                    <a:lumOff val="40000"/>
                  </a:schemeClr>
                </a:solidFill>
                <a:ea typeface="ＭＳ Ｐゴシック" pitchFamily="34" charset="-128"/>
              </a:rPr>
              <a:t>ve</a:t>
            </a:r>
            <a:r>
              <a:rPr lang="tr-TR" sz="2800" dirty="0" smtClean="0">
                <a:solidFill>
                  <a:schemeClr val="accent2">
                    <a:lumMod val="60000"/>
                    <a:lumOff val="40000"/>
                  </a:schemeClr>
                </a:solidFill>
                <a:ea typeface="ＭＳ Ｐゴシック" pitchFamily="34" charset="-128"/>
              </a:rPr>
              <a:t> </a:t>
            </a:r>
            <a:r>
              <a:rPr lang="en-US" sz="2800" dirty="0" err="1" smtClean="0">
                <a:solidFill>
                  <a:schemeClr val="accent2">
                    <a:lumMod val="60000"/>
                    <a:lumOff val="40000"/>
                  </a:schemeClr>
                </a:solidFill>
                <a:ea typeface="ＭＳ Ｐゴシック" pitchFamily="34" charset="-128"/>
              </a:rPr>
              <a:t>yöntemsel</a:t>
            </a:r>
            <a:r>
              <a:rPr lang="en-US" sz="2800" dirty="0" smtClean="0">
                <a:solidFill>
                  <a:schemeClr val="accent2">
                    <a:lumMod val="60000"/>
                    <a:lumOff val="40000"/>
                  </a:schemeClr>
                </a:solidFill>
                <a:ea typeface="ＭＳ Ｐゴシック" pitchFamily="34" charset="-128"/>
              </a:rPr>
              <a:t> </a:t>
            </a:r>
            <a:r>
              <a:rPr lang="en-US" sz="2800" dirty="0" smtClean="0">
                <a:solidFill>
                  <a:schemeClr val="accent2">
                    <a:lumMod val="60000"/>
                    <a:lumOff val="40000"/>
                  </a:schemeClr>
                </a:solidFill>
                <a:ea typeface="ＭＳ Ｐゴシック" pitchFamily="34" charset="-128"/>
              </a:rPr>
              <a:t>sıkıntılar içermektedir.</a:t>
            </a:r>
          </a:p>
          <a:p>
            <a:pPr>
              <a:lnSpc>
                <a:spcPct val="90000"/>
              </a:lnSpc>
            </a:pPr>
            <a:r>
              <a:rPr lang="en-US" sz="2800" dirty="0" smtClean="0">
                <a:solidFill>
                  <a:schemeClr val="accent6">
                    <a:lumMod val="40000"/>
                    <a:lumOff val="60000"/>
                  </a:schemeClr>
                </a:solidFill>
                <a:ea typeface="ＭＳ Ｐゴシック" pitchFamily="34" charset="-128"/>
              </a:rPr>
              <a:t>Roe, sonraki yıllarda bireyin yetişkinlikteki deneyimlerinin de meslek seçimini etkilediğini belirtmiştir.</a:t>
            </a:r>
          </a:p>
          <a:p>
            <a:r>
              <a:rPr lang="tr-TR" sz="2800" dirty="0" smtClean="0">
                <a:solidFill>
                  <a:schemeClr val="accent1"/>
                </a:solidFill>
              </a:rPr>
              <a:t>Meslek seçimini sadece ihtiyaçlara dayandırması eleştirilmiştir.</a:t>
            </a:r>
            <a:endParaRPr lang="tr-TR" sz="2800" dirty="0">
              <a:solidFill>
                <a:schemeClr val="accent1"/>
              </a:solidFill>
            </a:endParaRPr>
          </a:p>
        </p:txBody>
      </p:sp>
      <p:sp>
        <p:nvSpPr>
          <p:cNvPr id="2" name="1 Başlık"/>
          <p:cNvSpPr>
            <a:spLocks noGrp="1"/>
          </p:cNvSpPr>
          <p:nvPr>
            <p:ph type="title"/>
          </p:nvPr>
        </p:nvSpPr>
        <p:spPr>
          <a:xfrm>
            <a:off x="457200" y="152400"/>
            <a:ext cx="8229600" cy="900336"/>
          </a:xfrm>
        </p:spPr>
        <p:txBody>
          <a:bodyPr>
            <a:normAutofit/>
          </a:bodyPr>
          <a:lstStyle/>
          <a:p>
            <a:r>
              <a:rPr lang="tr-TR" sz="3200" b="1" dirty="0" smtClean="0">
                <a:solidFill>
                  <a:srgbClr val="FF0000"/>
                </a:solidFill>
                <a:ea typeface="ＭＳ Ｐゴシック" pitchFamily="34" charset="-128"/>
              </a:rPr>
              <a:t>ANN ROE</a:t>
            </a:r>
            <a:r>
              <a:rPr lang="tr-TR" altLang="en-US" sz="3200" b="1" dirty="0" smtClean="0">
                <a:solidFill>
                  <a:srgbClr val="FF0000"/>
                </a:solidFill>
                <a:ea typeface="ＭＳ Ｐゴシック" pitchFamily="34" charset="-128"/>
              </a:rPr>
              <a:t>’</a:t>
            </a:r>
            <a:r>
              <a:rPr lang="tr-TR" sz="3200" b="1" dirty="0" smtClean="0">
                <a:solidFill>
                  <a:srgbClr val="FF0000"/>
                </a:solidFill>
                <a:ea typeface="ＭＳ Ｐゴシック" pitchFamily="34" charset="-128"/>
              </a:rPr>
              <a:t>NUN YAKLAŞIMININ DEĞERLENDİRMESİ</a:t>
            </a:r>
            <a:endParaRPr lang="tr-TR" sz="32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548680"/>
            <a:ext cx="8229600" cy="5544616"/>
          </a:xfrm>
        </p:spPr>
        <p:txBody>
          <a:bodyPr>
            <a:normAutofit/>
          </a:bodyPr>
          <a:lstStyle/>
          <a:p>
            <a:r>
              <a:rPr lang="tr-TR" sz="4800" dirty="0" smtClean="0">
                <a:latin typeface="+mj-lt"/>
              </a:rPr>
              <a:t>Çalışmalarının sonucunda </a:t>
            </a:r>
            <a:r>
              <a:rPr lang="tr-TR" sz="4800" i="1" dirty="0" smtClean="0">
                <a:solidFill>
                  <a:srgbClr val="FFFF00"/>
                </a:solidFill>
                <a:latin typeface="+mj-lt"/>
              </a:rPr>
              <a:t>Sosyal bilimler </a:t>
            </a:r>
            <a:r>
              <a:rPr lang="tr-TR" sz="4800" dirty="0" smtClean="0">
                <a:latin typeface="+mj-lt"/>
              </a:rPr>
              <a:t>alanında çalışan bireyler ile </a:t>
            </a:r>
            <a:r>
              <a:rPr lang="tr-TR" sz="4800" i="1" dirty="0" smtClean="0">
                <a:solidFill>
                  <a:srgbClr val="FFFF00"/>
                </a:solidFill>
                <a:latin typeface="+mj-lt"/>
              </a:rPr>
              <a:t>Fen bilimleri </a:t>
            </a:r>
            <a:r>
              <a:rPr lang="tr-TR" sz="4800" dirty="0" smtClean="0">
                <a:latin typeface="+mj-lt"/>
              </a:rPr>
              <a:t>alanında çalışan bireylerin yetiştirilme tarzlarından kaynaklanan farklılıklar olduğu görülmüştür</a:t>
            </a:r>
            <a:r>
              <a:rPr lang="tr-TR" dirty="0" smtClean="0"/>
              <a:t>.</a:t>
            </a:r>
            <a:endParaRPr lang="tr-TR" dirty="0"/>
          </a:p>
        </p:txBody>
      </p:sp>
    </p:spTree>
  </p:cSld>
  <p:clrMapOvr>
    <a:masterClrMapping/>
  </p:clrMapOvr>
  <p:transition spd="med">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12776"/>
            <a:ext cx="8229600" cy="5040560"/>
          </a:xfrm>
        </p:spPr>
        <p:txBody>
          <a:bodyPr>
            <a:normAutofit/>
          </a:bodyPr>
          <a:lstStyle/>
          <a:p>
            <a:pPr algn="ctr">
              <a:buNone/>
            </a:pPr>
            <a:endParaRPr lang="tr-TR" sz="6000" dirty="0" smtClean="0"/>
          </a:p>
          <a:p>
            <a:pPr algn="ctr">
              <a:buNone/>
            </a:pPr>
            <a:r>
              <a:rPr lang="tr-TR" sz="6000" dirty="0" smtClean="0"/>
              <a:t>Kuramın temelleri </a:t>
            </a:r>
            <a:r>
              <a:rPr lang="tr-TR" sz="6000" i="1" dirty="0" smtClean="0">
                <a:solidFill>
                  <a:srgbClr val="FFFF00"/>
                </a:solidFill>
              </a:rPr>
              <a:t>Murphy</a:t>
            </a:r>
            <a:r>
              <a:rPr lang="tr-TR" sz="6000" dirty="0" smtClean="0"/>
              <a:t> ve </a:t>
            </a:r>
            <a:r>
              <a:rPr lang="tr-TR" sz="6000" i="1" dirty="0" smtClean="0">
                <a:solidFill>
                  <a:srgbClr val="FFFF00"/>
                </a:solidFill>
              </a:rPr>
              <a:t>Maslow</a:t>
            </a:r>
            <a:r>
              <a:rPr lang="tr-TR" sz="6000" dirty="0" smtClean="0"/>
              <a:t>’un yaklaşımlarına dayanır.</a:t>
            </a:r>
          </a:p>
        </p:txBody>
      </p:sp>
      <p:sp>
        <p:nvSpPr>
          <p:cNvPr id="2" name="1 Başlık"/>
          <p:cNvSpPr>
            <a:spLocks noGrp="1"/>
          </p:cNvSpPr>
          <p:nvPr>
            <p:ph type="title"/>
          </p:nvPr>
        </p:nvSpPr>
        <p:spPr/>
        <p:txBody>
          <a:bodyPr>
            <a:noAutofit/>
          </a:bodyPr>
          <a:lstStyle/>
          <a:p>
            <a:r>
              <a:rPr lang="tr-TR" sz="7200" b="1" dirty="0" smtClean="0">
                <a:solidFill>
                  <a:srgbClr val="FF0000"/>
                </a:solidFill>
              </a:rPr>
              <a:t>KURAMIN TEMELLERİ</a:t>
            </a:r>
            <a:endParaRPr lang="tr-TR" sz="72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subTitle" idx="1"/>
          </p:nvPr>
        </p:nvSpPr>
        <p:spPr>
          <a:xfrm>
            <a:off x="467544" y="2060848"/>
            <a:ext cx="8280920" cy="4392488"/>
          </a:xfrm>
        </p:spPr>
        <p:txBody>
          <a:bodyPr>
            <a:normAutofit/>
          </a:bodyPr>
          <a:lstStyle/>
          <a:p>
            <a:pPr>
              <a:buFont typeface="Arial" pitchFamily="34" charset="0"/>
              <a:buChar char="•"/>
            </a:pPr>
            <a:endParaRPr lang="tr-TR" dirty="0" smtClean="0">
              <a:solidFill>
                <a:schemeClr val="tx1"/>
              </a:solidFill>
            </a:endParaRPr>
          </a:p>
          <a:p>
            <a:pPr>
              <a:buFont typeface="Arial" pitchFamily="34" charset="0"/>
              <a:buChar char="•"/>
            </a:pPr>
            <a:endParaRPr lang="tr-TR" dirty="0" smtClean="0">
              <a:solidFill>
                <a:schemeClr val="tx1"/>
              </a:solidFill>
            </a:endParaRPr>
          </a:p>
          <a:p>
            <a:pPr>
              <a:buFont typeface="Arial" pitchFamily="34" charset="0"/>
              <a:buChar char="•"/>
            </a:pPr>
            <a:r>
              <a:rPr lang="tr-TR" sz="4400" i="1" dirty="0" smtClean="0">
                <a:solidFill>
                  <a:srgbClr val="FFFF00"/>
                </a:solidFill>
              </a:rPr>
              <a:t>Psişik enerji</a:t>
            </a:r>
            <a:r>
              <a:rPr lang="tr-TR" sz="4400" dirty="0" smtClean="0">
                <a:solidFill>
                  <a:schemeClr val="tx1"/>
                </a:solidFill>
              </a:rPr>
              <a:t>nin kanalize edilmesi</a:t>
            </a:r>
          </a:p>
          <a:p>
            <a:pPr>
              <a:buFont typeface="Arial" pitchFamily="34" charset="0"/>
              <a:buChar char="•"/>
            </a:pPr>
            <a:r>
              <a:rPr lang="tr-TR" sz="4400" dirty="0" smtClean="0">
                <a:solidFill>
                  <a:schemeClr val="tx1"/>
                </a:solidFill>
              </a:rPr>
              <a:t>Erken çocukluk dönemindeki deneyimlerin meslek seçimini etkilemesi</a:t>
            </a:r>
          </a:p>
          <a:p>
            <a:endParaRPr lang="tr-TR" sz="4400" dirty="0" smtClean="0">
              <a:solidFill>
                <a:schemeClr val="tx1"/>
              </a:solidFill>
            </a:endParaRPr>
          </a:p>
        </p:txBody>
      </p:sp>
      <p:sp>
        <p:nvSpPr>
          <p:cNvPr id="4" name="3 Başlık"/>
          <p:cNvSpPr>
            <a:spLocks noGrp="1"/>
          </p:cNvSpPr>
          <p:nvPr>
            <p:ph type="ctrTitle"/>
          </p:nvPr>
        </p:nvSpPr>
        <p:spPr>
          <a:xfrm>
            <a:off x="611560" y="764704"/>
            <a:ext cx="7772400" cy="1872208"/>
          </a:xfrm>
        </p:spPr>
        <p:txBody>
          <a:bodyPr>
            <a:normAutofit fontScale="90000"/>
          </a:bodyPr>
          <a:lstStyle/>
          <a:p>
            <a:r>
              <a:rPr lang="tr-TR" sz="6000" b="1" dirty="0" smtClean="0">
                <a:solidFill>
                  <a:srgbClr val="FF0000"/>
                </a:solidFill>
              </a:rPr>
              <a:t>MURPHY’NİN KURAMA ETKİSİ</a:t>
            </a:r>
            <a:r>
              <a:rPr lang="tr-TR" dirty="0" smtClean="0"/>
              <a:t/>
            </a:r>
            <a:br>
              <a:rPr lang="tr-TR" dirty="0" smtClean="0"/>
            </a:br>
            <a:endParaRPr lang="tr-TR" dirty="0"/>
          </a:p>
        </p:txBody>
      </p:sp>
    </p:spTree>
  </p:cSld>
  <p:clrMapOvr>
    <a:masterClrMapping/>
  </p:clrMapOvr>
  <p:transition spd="med">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files.png"/>
          <p:cNvPicPr>
            <a:picLocks noGrp="1" noChangeAspect="1"/>
          </p:cNvPicPr>
          <p:nvPr>
            <p:ph idx="1"/>
          </p:nvPr>
        </p:nvPicPr>
        <p:blipFill>
          <a:blip r:embed="rId2" cstate="print"/>
          <a:stretch>
            <a:fillRect/>
          </a:stretch>
        </p:blipFill>
        <p:spPr>
          <a:xfrm>
            <a:off x="251520" y="1111839"/>
            <a:ext cx="6023722" cy="5557521"/>
          </a:xfrm>
        </p:spPr>
      </p:pic>
      <p:sp>
        <p:nvSpPr>
          <p:cNvPr id="2" name="1 Başlık"/>
          <p:cNvSpPr>
            <a:spLocks noGrp="1"/>
          </p:cNvSpPr>
          <p:nvPr>
            <p:ph type="title"/>
          </p:nvPr>
        </p:nvSpPr>
        <p:spPr>
          <a:xfrm>
            <a:off x="457200" y="152400"/>
            <a:ext cx="8229600" cy="972344"/>
          </a:xfrm>
        </p:spPr>
        <p:txBody>
          <a:bodyPr/>
          <a:lstStyle/>
          <a:p>
            <a:r>
              <a:rPr lang="tr-TR" dirty="0" smtClean="0"/>
              <a:t>       </a:t>
            </a:r>
            <a:r>
              <a:rPr lang="tr-TR" b="1" dirty="0" smtClean="0">
                <a:solidFill>
                  <a:srgbClr val="FF0000"/>
                </a:solidFill>
              </a:rPr>
              <a:t>MASLOW’UN KURAMA ETKİSİ</a:t>
            </a:r>
            <a:endParaRPr lang="tr-TR" b="1" dirty="0">
              <a:solidFill>
                <a:srgbClr val="FF0000"/>
              </a:solidFill>
            </a:endParaRPr>
          </a:p>
        </p:txBody>
      </p:sp>
      <p:sp>
        <p:nvSpPr>
          <p:cNvPr id="5" name="4 Metin kutusu"/>
          <p:cNvSpPr txBox="1"/>
          <p:nvPr/>
        </p:nvSpPr>
        <p:spPr>
          <a:xfrm>
            <a:off x="6300192" y="1268760"/>
            <a:ext cx="2520280" cy="5693866"/>
          </a:xfrm>
          <a:prstGeom prst="rect">
            <a:avLst/>
          </a:prstGeom>
          <a:noFill/>
        </p:spPr>
        <p:txBody>
          <a:bodyPr wrap="square" rtlCol="0">
            <a:spAutoFit/>
          </a:bodyPr>
          <a:lstStyle/>
          <a:p>
            <a:pPr>
              <a:buFont typeface="Arial" pitchFamily="34" charset="0"/>
              <a:buChar char="•"/>
            </a:pPr>
            <a:r>
              <a:rPr lang="tr-TR" sz="2600" dirty="0" smtClean="0"/>
              <a:t>Bireyin </a:t>
            </a:r>
            <a:r>
              <a:rPr lang="tr-TR" sz="2600" i="1" dirty="0" smtClean="0">
                <a:solidFill>
                  <a:srgbClr val="FFFF00"/>
                </a:solidFill>
              </a:rPr>
              <a:t>çocukluktaki ihtiyaçları </a:t>
            </a:r>
            <a:r>
              <a:rPr lang="tr-TR" sz="2600" dirty="0" smtClean="0"/>
              <a:t>yetişkinlikteki yaşam biçimini etkiler.</a:t>
            </a:r>
          </a:p>
          <a:p>
            <a:pPr>
              <a:buFont typeface="Arial" pitchFamily="34" charset="0"/>
              <a:buChar char="•"/>
            </a:pPr>
            <a:r>
              <a:rPr lang="tr-TR" sz="2600" dirty="0" smtClean="0"/>
              <a:t>Bireyin ihtiyaçlarının yapısı çocukluğundaki </a:t>
            </a:r>
            <a:r>
              <a:rPr lang="tr-TR" sz="2600" i="1" dirty="0" smtClean="0">
                <a:solidFill>
                  <a:srgbClr val="FFFF00"/>
                </a:solidFill>
              </a:rPr>
              <a:t>hayal kırıklıkları ve doyumları</a:t>
            </a:r>
            <a:r>
              <a:rPr lang="tr-TR" sz="2600" dirty="0" smtClean="0"/>
              <a:t>ndan etkilenir.</a:t>
            </a:r>
            <a:endParaRPr lang="tr-TR" sz="2600" dirty="0"/>
          </a:p>
        </p:txBody>
      </p:sp>
    </p:spTree>
  </p:cSld>
  <p:clrMapOvr>
    <a:masterClrMapping/>
  </p:clrMapOvr>
  <p:transition spd="med">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buNone/>
            </a:pPr>
            <a:r>
              <a:rPr lang="tr-TR" sz="4400" dirty="0" smtClean="0"/>
              <a:t>   Roe , yaşamın ilk yıllarında geçirilen yaşantılar ile yetenekler ilgiler ve tutumlar arasındaki ilişkileri ve bunların hayatta genel yöneliş ve özel olarak meslek seçimi kararına nasıl yansıdığını açıklayan bazı </a:t>
            </a:r>
            <a:r>
              <a:rPr lang="tr-TR" sz="4400" i="1" dirty="0" smtClean="0">
                <a:solidFill>
                  <a:srgbClr val="FFFF00"/>
                </a:solidFill>
              </a:rPr>
              <a:t>hipotezler</a:t>
            </a:r>
            <a:r>
              <a:rPr lang="tr-TR" sz="4400" dirty="0" smtClean="0"/>
              <a:t> ileri sürmüştür. </a:t>
            </a:r>
          </a:p>
        </p:txBody>
      </p:sp>
    </p:spTree>
  </p:cSld>
  <p:clrMapOvr>
    <a:masterClrMapping/>
  </p:clrMapOvr>
  <p:transition spd="med">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5184576"/>
          </a:xfrm>
        </p:spPr>
        <p:txBody>
          <a:bodyPr>
            <a:normAutofit lnSpcReduction="10000"/>
          </a:bodyPr>
          <a:lstStyle/>
          <a:p>
            <a:pPr marL="469900" indent="-469900">
              <a:lnSpc>
                <a:spcPct val="80000"/>
              </a:lnSpc>
            </a:pPr>
            <a:r>
              <a:rPr lang="tr-TR" dirty="0" smtClean="0"/>
              <a:t>     </a:t>
            </a:r>
            <a:r>
              <a:rPr lang="tr-TR" sz="3000" dirty="0" smtClean="0"/>
              <a:t>1-Zekanın,özel yeteneklerin,ilgilerin, tutumların ve diğer psikolojik özelliklerin kalıtımsal temeli spesifik değildir.(Apaçık bir delil henüz yoktur).</a:t>
            </a:r>
          </a:p>
          <a:p>
            <a:pPr marL="469900" indent="-469900">
              <a:lnSpc>
                <a:spcPct val="80000"/>
              </a:lnSpc>
            </a:pPr>
            <a:r>
              <a:rPr lang="tr-TR" sz="3000" dirty="0" smtClean="0"/>
              <a:t>	2-</a:t>
            </a:r>
            <a:r>
              <a:rPr lang="tr-TR" sz="3000" i="1" dirty="0" smtClean="0">
                <a:solidFill>
                  <a:srgbClr val="FFFF00"/>
                </a:solidFill>
              </a:rPr>
              <a:t>Psişik enerji </a:t>
            </a:r>
            <a:r>
              <a:rPr lang="tr-TR" sz="3000" dirty="0" smtClean="0"/>
              <a:t>nereye yönelmişse yetenekler o alanda gelişir ve özel yetenekler böylece oluşur. Bu ilgiler , tutumlar ve diğer kişilik özellikleri içinde geçerlidir.</a:t>
            </a:r>
          </a:p>
          <a:p>
            <a:pPr marL="469900" indent="-469900">
              <a:lnSpc>
                <a:spcPct val="80000"/>
              </a:lnSpc>
            </a:pPr>
            <a:r>
              <a:rPr lang="tr-TR" sz="3000" dirty="0" smtClean="0"/>
              <a:t>	3-Kişilik ile algılama biçimi arasında yakın bir ilişki vardır ve bir kimsenin ilgisinin otomatik olarak yöneldiği şeyler onun tüm davranışını bize anlatacak ipuçlarıdır.</a:t>
            </a:r>
          </a:p>
          <a:p>
            <a:pPr marL="469900" indent="-469900">
              <a:lnSpc>
                <a:spcPct val="80000"/>
              </a:lnSpc>
            </a:pPr>
            <a:r>
              <a:rPr lang="tr-TR" sz="3000" dirty="0" smtClean="0"/>
              <a:t>	4-Hayatın ilk yıllarında yaşanan </a:t>
            </a:r>
            <a:r>
              <a:rPr lang="tr-TR" sz="3000" i="1" dirty="0" smtClean="0">
                <a:solidFill>
                  <a:srgbClr val="FFFF00"/>
                </a:solidFill>
              </a:rPr>
              <a:t>doyum veya hayal kırıklıkları </a:t>
            </a:r>
            <a:r>
              <a:rPr lang="tr-TR" sz="3000" dirty="0" smtClean="0"/>
              <a:t>şu ya da bu alana yönelişi belirlemektedir.</a:t>
            </a:r>
          </a:p>
          <a:p>
            <a:endParaRPr lang="tr-TR" dirty="0"/>
          </a:p>
        </p:txBody>
      </p:sp>
      <p:sp>
        <p:nvSpPr>
          <p:cNvPr id="2" name="1 Başlık"/>
          <p:cNvSpPr>
            <a:spLocks noGrp="1"/>
          </p:cNvSpPr>
          <p:nvPr>
            <p:ph type="title"/>
          </p:nvPr>
        </p:nvSpPr>
        <p:spPr>
          <a:xfrm>
            <a:off x="457200" y="152400"/>
            <a:ext cx="8229600" cy="1548408"/>
          </a:xfrm>
        </p:spPr>
        <p:txBody>
          <a:bodyPr>
            <a:normAutofit fontScale="90000"/>
          </a:bodyPr>
          <a:lstStyle/>
          <a:p>
            <a:r>
              <a:rPr lang="tr-TR" b="1" dirty="0" smtClean="0">
                <a:solidFill>
                  <a:srgbClr val="FF0000"/>
                </a:solidFill>
              </a:rPr>
              <a:t>   ROE’NUN İLERİ SÜRDÜĞÜ HİPOTEZLER</a:t>
            </a:r>
            <a:r>
              <a:rPr lang="tr-TR" dirty="0" smtClean="0"/>
              <a:t/>
            </a:r>
            <a:br>
              <a:rPr lang="tr-TR" dirty="0" smtClean="0"/>
            </a:br>
            <a:endParaRPr lang="tr-TR" dirty="0"/>
          </a:p>
        </p:txBody>
      </p:sp>
    </p:spTree>
  </p:cSld>
  <p:clrMapOvr>
    <a:masterClrMapping/>
  </p:clrMapOvr>
  <p:transition spd="med">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4784"/>
            <a:ext cx="8229600" cy="5112568"/>
          </a:xfrm>
        </p:spPr>
        <p:txBody>
          <a:bodyPr>
            <a:normAutofit/>
          </a:bodyPr>
          <a:lstStyle/>
          <a:p>
            <a:pPr marL="469900" indent="-469900">
              <a:lnSpc>
                <a:spcPct val="80000"/>
              </a:lnSpc>
            </a:pPr>
            <a:r>
              <a:rPr lang="tr-TR" dirty="0" smtClean="0"/>
              <a:t>     5-Düzenli olarak karşılanan ihtiyaçlar davranışın </a:t>
            </a:r>
            <a:r>
              <a:rPr lang="tr-TR" i="1" dirty="0" smtClean="0">
                <a:solidFill>
                  <a:srgbClr val="FFFF00"/>
                </a:solidFill>
              </a:rPr>
              <a:t>bilinçdışı güdüleyicileri </a:t>
            </a:r>
            <a:r>
              <a:rPr lang="tr-TR" dirty="0" smtClean="0"/>
              <a:t>olmaz.</a:t>
            </a:r>
          </a:p>
          <a:p>
            <a:pPr marL="469900" indent="-469900">
              <a:lnSpc>
                <a:spcPct val="80000"/>
              </a:lnSpc>
            </a:pPr>
            <a:r>
              <a:rPr lang="tr-TR" dirty="0" smtClean="0"/>
              <a:t>	6-Bilinçdışı gereksinimlerin yoğunluğu başarmak için gösterilen motivasyonun en önemli belirleyicisidir.</a:t>
            </a:r>
          </a:p>
          <a:p>
            <a:pPr marL="469900" indent="-469900">
              <a:lnSpc>
                <a:spcPct val="80000"/>
              </a:lnSpc>
            </a:pPr>
            <a:r>
              <a:rPr lang="tr-TR" dirty="0" smtClean="0"/>
              <a:t>	7-Nadiren ve en az düzeyde doyurulan üst düzeydeki ihtiyaçlar kaybolacaklardır</a:t>
            </a:r>
            <a:r>
              <a:rPr lang="tr-TR" i="1" dirty="0" smtClean="0">
                <a:solidFill>
                  <a:srgbClr val="FFFF00"/>
                </a:solidFill>
              </a:rPr>
              <a:t>. Doyurulmamış temel ihtiyaçlar</a:t>
            </a:r>
            <a:r>
              <a:rPr lang="tr-TR" dirty="0" smtClean="0"/>
              <a:t> ise üst düzeydeki ihtiyaçların ortaya çıkmasını engelleyecek ve kısıtlayıcı türde egemen güdüler olmaya başlayacaklardır</a:t>
            </a:r>
            <a:r>
              <a:rPr lang="tr-TR" dirty="0" smtClean="0"/>
              <a:t>.</a:t>
            </a:r>
            <a:r>
              <a:rPr lang="tr-TR" dirty="0" smtClean="0"/>
              <a:t>	</a:t>
            </a:r>
          </a:p>
          <a:p>
            <a:pPr marL="469900" indent="-469900">
              <a:lnSpc>
                <a:spcPct val="80000"/>
              </a:lnSpc>
            </a:pPr>
            <a:r>
              <a:rPr lang="tr-TR" dirty="0" smtClean="0"/>
              <a:t>     8-Eğer bir ihtiyacın doyumu geciktirilirse hissedilen doyum ya da doyumsuzluğun derecesine bağlı olarak bu ihtiyaçlar bilinçdışı güdüleyiciler haline gelir.</a:t>
            </a:r>
          </a:p>
          <a:p>
            <a:endParaRPr lang="tr-TR" dirty="0"/>
          </a:p>
        </p:txBody>
      </p:sp>
      <p:sp>
        <p:nvSpPr>
          <p:cNvPr id="2" name="1 Başlık"/>
          <p:cNvSpPr>
            <a:spLocks noGrp="1"/>
          </p:cNvSpPr>
          <p:nvPr>
            <p:ph type="title"/>
          </p:nvPr>
        </p:nvSpPr>
        <p:spPr/>
        <p:txBody>
          <a:bodyPr>
            <a:noAutofit/>
          </a:bodyPr>
          <a:lstStyle/>
          <a:p>
            <a:r>
              <a:rPr lang="tr-TR" sz="4100" b="1" dirty="0" smtClean="0">
                <a:solidFill>
                  <a:srgbClr val="FF0000"/>
                </a:solidFill>
              </a:rPr>
              <a:t> ROE’NUN İLERİ SÜRDÜĞÜ HİPOTEZLER</a:t>
            </a:r>
            <a:endParaRPr lang="tr-TR" sz="4100" b="1" dirty="0">
              <a:solidFill>
                <a:srgbClr val="FF0000"/>
              </a:solidFill>
            </a:endParaRPr>
          </a:p>
        </p:txBody>
      </p:sp>
    </p:spTree>
  </p:cSld>
  <p:clrMapOvr>
    <a:masterClrMapping/>
  </p:clrMapOvr>
  <p:transition spd="med">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328</TotalTime>
  <Words>999</Words>
  <Application>Microsoft Office PowerPoint</Application>
  <PresentationFormat>Ekran Gösterisi (4:3)</PresentationFormat>
  <Paragraphs>96</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Kağıt</vt:lpstr>
      <vt:lpstr>ROE’NUN İHTİYAÇLAR KURAMI</vt:lpstr>
      <vt:lpstr>KARİYER GELİŞİMİ ÇALIŞMALARI</vt:lpstr>
      <vt:lpstr>Slayt 3</vt:lpstr>
      <vt:lpstr>KURAMIN TEMELLERİ</vt:lpstr>
      <vt:lpstr>MURPHY’NİN KURAMA ETKİSİ </vt:lpstr>
      <vt:lpstr>       MASLOW’UN KURAMA ETKİSİ</vt:lpstr>
      <vt:lpstr>Slayt 7</vt:lpstr>
      <vt:lpstr>   ROE’NUN İLERİ SÜRDÜĞÜ HİPOTEZLER </vt:lpstr>
      <vt:lpstr> ROE’NUN İLERİ SÜRDÜĞÜ HİPOTEZLER</vt:lpstr>
      <vt:lpstr>HİPOTEZLERİ ÖZETLEYECEK OLURSAK: </vt:lpstr>
      <vt:lpstr>Slayt 11</vt:lpstr>
      <vt:lpstr>     ÇOCUĞA DUYGUSAL YOĞUNLAŞMA </vt:lpstr>
      <vt:lpstr> ÇOCUĞA DUYGUSAL YOĞUNLAŞMA</vt:lpstr>
      <vt:lpstr> ÇOCUĞA DUYGUSAL YOĞUNLAŞMA</vt:lpstr>
      <vt:lpstr>     ÇOCUKTAN KAÇINMA</vt:lpstr>
      <vt:lpstr>  ÇOCUKTAN KAÇINMA</vt:lpstr>
      <vt:lpstr>        ÇOCUĞUN KABULÜ </vt:lpstr>
      <vt:lpstr>      ÇOCUĞUN KABULÜ</vt:lpstr>
      <vt:lpstr>Slayt 19</vt:lpstr>
      <vt:lpstr>     İNSANLARA YÖNELİK MESLEKLER</vt:lpstr>
      <vt:lpstr>  İNSANLARA YÖNELİK OLMAYAN MESLEKLER</vt:lpstr>
      <vt:lpstr>ALTI İŞ DÜZEYİ</vt:lpstr>
      <vt:lpstr>ANN ROE’NUN YAKLAŞIMININ DEĞERLENDİRMESİ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ROE’NUN İHTİYAÇLAR KURAMI</dc:title>
  <dc:creator>Kerim</dc:creator>
  <cp:lastModifiedBy>tshb</cp:lastModifiedBy>
  <cp:revision>39</cp:revision>
  <dcterms:created xsi:type="dcterms:W3CDTF">2013-11-19T14:29:33Z</dcterms:created>
  <dcterms:modified xsi:type="dcterms:W3CDTF">2013-11-21T18:56:10Z</dcterms:modified>
</cp:coreProperties>
</file>