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88" r:id="rId3"/>
    <p:sldId id="257" r:id="rId4"/>
    <p:sldId id="258"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F4C315-EF8F-4D38-AB30-FDBAD22744B2}" type="datetimeFigureOut">
              <a:rPr lang="tr-TR" smtClean="0"/>
              <a:pPr/>
              <a:t>05.12.2017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373841-FC26-4B5B-9D5F-31895C86E6D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B373841-FC26-4B5B-9D5F-31895C86E6DF}" type="slidenum">
              <a:rPr lang="tr-TR" smtClean="0"/>
              <a:pPr/>
              <a:t>20</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1B373841-FC26-4B5B-9D5F-31895C86E6DF}" type="slidenum">
              <a:rPr lang="tr-TR" smtClean="0"/>
              <a:pPr/>
              <a:t>30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smtClean="0"/>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extLst/>
          </a:lstStyle>
          <a:p>
            <a:fld id="{78A76028-BE9E-4257-B00E-F2B8055D44A0}" type="datetimeFigureOut">
              <a:rPr lang="tr-TR" smtClean="0"/>
              <a:pPr/>
              <a:t>05.12.2017</a:t>
            </a:fld>
            <a:endParaRPr lang="tr-TR"/>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A798A32-948E-4658-9454-673866D7A5BF}" type="slidenum">
              <a:rPr lang="tr-TR" smtClean="0"/>
              <a:pPr/>
              <a:t>‹#›</a:t>
            </a:fld>
            <a:endParaRPr lang="tr-TR"/>
          </a:p>
        </p:txBody>
      </p:sp>
      <p:sp>
        <p:nvSpPr>
          <p:cNvPr id="12" name="11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8A76028-BE9E-4257-B00E-F2B8055D44A0}" type="datetimeFigureOut">
              <a:rPr lang="tr-TR" smtClean="0"/>
              <a:pPr/>
              <a:t>05.12.2017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A798A32-948E-4658-9454-673866D7A5B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8A76028-BE9E-4257-B00E-F2B8055D44A0}" type="datetimeFigureOut">
              <a:rPr lang="tr-TR" smtClean="0"/>
              <a:pPr/>
              <a:t>05.12.2017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A798A32-948E-4658-9454-673866D7A5B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8A76028-BE9E-4257-B00E-F2B8055D44A0}" type="datetimeFigureOut">
              <a:rPr lang="tr-TR" smtClean="0"/>
              <a:pPr/>
              <a:t>05.12.2017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2A798A32-948E-4658-9454-673866D7A5B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extLst/>
          </a:lstStyle>
          <a:p>
            <a:fld id="{78A76028-BE9E-4257-B00E-F2B8055D44A0}" type="datetimeFigureOut">
              <a:rPr lang="tr-TR" smtClean="0"/>
              <a:pPr/>
              <a:t>05.12.2017</a:t>
            </a:fld>
            <a:endParaRPr lang="tr-TR"/>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A798A32-948E-4658-9454-673866D7A5BF}" type="slidenum">
              <a:rPr lang="tr-TR" smtClean="0"/>
              <a:pPr/>
              <a:t>‹#›</a:t>
            </a:fld>
            <a:endParaRPr lang="tr-TR"/>
          </a:p>
        </p:txBody>
      </p:sp>
      <p:sp>
        <p:nvSpPr>
          <p:cNvPr id="10" name="9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8A76028-BE9E-4257-B00E-F2B8055D44A0}" type="datetimeFigureOut">
              <a:rPr lang="tr-TR" smtClean="0"/>
              <a:pPr/>
              <a:t>05.12.2017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a:xfrm>
            <a:off x="8641080" y="6514568"/>
            <a:ext cx="464288" cy="274320"/>
          </a:xfrm>
        </p:spPr>
        <p:txBody>
          <a:bodyPr/>
          <a:lstStyle>
            <a:extLst/>
          </a:lstStyle>
          <a:p>
            <a:fld id="{2A798A32-948E-4658-9454-673866D7A5BF}" type="slidenum">
              <a:rPr lang="tr-TR" smtClean="0"/>
              <a:pPr/>
              <a:t>‹#›</a:t>
            </a:fld>
            <a:endParaRPr lang="tr-TR"/>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78A76028-BE9E-4257-B00E-F2B8055D44A0}" type="datetimeFigureOut">
              <a:rPr lang="tr-TR" smtClean="0"/>
              <a:pPr/>
              <a:t>05.12.2017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a:xfrm>
            <a:off x="8641080" y="6514568"/>
            <a:ext cx="464288" cy="274320"/>
          </a:xfrm>
        </p:spPr>
        <p:txBody>
          <a:bodyPr/>
          <a:lstStyle>
            <a:extLst/>
          </a:lstStyle>
          <a:p>
            <a:fld id="{2A798A32-948E-4658-9454-673866D7A5B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78A76028-BE9E-4257-B00E-F2B8055D44A0}" type="datetimeFigureOut">
              <a:rPr lang="tr-TR" smtClean="0"/>
              <a:pPr/>
              <a:t>05.12.2017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2A798A32-948E-4658-9454-673866D7A5BF}" type="slidenum">
              <a:rPr lang="tr-TR" smtClean="0"/>
              <a:pPr/>
              <a:t>‹#›</a:t>
            </a:fld>
            <a:endParaRPr lang="tr-TR"/>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78A76028-BE9E-4257-B00E-F2B8055D44A0}" type="datetimeFigureOut">
              <a:rPr lang="tr-TR" smtClean="0"/>
              <a:pPr/>
              <a:t>05.12.2017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2A798A32-948E-4658-9454-673866D7A5B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extLst/>
          </a:lstStyle>
          <a:p>
            <a:fld id="{78A76028-BE9E-4257-B00E-F2B8055D44A0}" type="datetimeFigureOut">
              <a:rPr lang="tr-TR" smtClean="0"/>
              <a:pPr/>
              <a:t>05.12.2017</a:t>
            </a:fld>
            <a:endParaRPr lang="tr-TR"/>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2A798A32-948E-4658-9454-673866D7A5BF}" type="slidenum">
              <a:rPr lang="tr-TR" smtClean="0"/>
              <a:pPr/>
              <a:t>‹#›</a:t>
            </a:fld>
            <a:endParaRPr lang="tr-TR"/>
          </a:p>
        </p:txBody>
      </p:sp>
      <p:sp>
        <p:nvSpPr>
          <p:cNvPr id="11" name="10 Altbilgi Yer Tutucusu"/>
          <p:cNvSpPr>
            <a:spLocks noGrp="1"/>
          </p:cNvSpPr>
          <p:nvPr>
            <p:ph type="ftr" sz="quarter" idx="12"/>
          </p:nvPr>
        </p:nvSpPr>
        <p:spPr>
          <a:xfrm>
            <a:off x="1600200" y="6513670"/>
            <a:ext cx="3907464" cy="274320"/>
          </a:xfrm>
        </p:spPr>
        <p:txBody>
          <a:bodyPr vert="horz" rtlCol="0"/>
          <a:lstStyle>
            <a:extLst/>
          </a:lstStyle>
          <a:p>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smtClean="0">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extLst/>
          </a:lstStyle>
          <a:p>
            <a:fld id="{78A76028-BE9E-4257-B00E-F2B8055D44A0}" type="datetimeFigureOut">
              <a:rPr lang="tr-TR" smtClean="0"/>
              <a:pPr/>
              <a:t>05.12.2017</a:t>
            </a:fld>
            <a:endParaRPr lang="tr-TR"/>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2A798A32-948E-4658-9454-673866D7A5BF}" type="slidenum">
              <a:rPr lang="tr-TR" smtClean="0"/>
              <a:pPr/>
              <a:t>‹#›</a:t>
            </a:fld>
            <a:endParaRPr lang="tr-TR"/>
          </a:p>
        </p:txBody>
      </p:sp>
      <p:sp>
        <p:nvSpPr>
          <p:cNvPr id="10" name="9 Altbilgi Yer Tutucusu"/>
          <p:cNvSpPr>
            <a:spLocks noGrp="1"/>
          </p:cNvSpPr>
          <p:nvPr>
            <p:ph type="ftr" sz="quarter" idx="12"/>
          </p:nvPr>
        </p:nvSpPr>
        <p:spPr>
          <a:xfrm>
            <a:off x="1600200" y="6509004"/>
            <a:ext cx="3907464" cy="274320"/>
          </a:xfrm>
        </p:spPr>
        <p:txBody>
          <a:bodyPr vert="horz" rtlCol="0"/>
          <a:lstStyle>
            <a:extLst/>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8A76028-BE9E-4257-B00E-F2B8055D44A0}" type="datetimeFigureOut">
              <a:rPr lang="tr-TR" smtClean="0"/>
              <a:pPr/>
              <a:t>05.12.2017</a:t>
            </a:fld>
            <a:endParaRPr lang="tr-TR"/>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2A798A32-948E-4658-9454-673866D7A5BF}" type="slidenum">
              <a:rPr lang="tr-TR" smtClean="0"/>
              <a:pPr/>
              <a:t>‹#›</a:t>
            </a:fld>
            <a:endParaRPr lang="tr-TR"/>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214282" y="2428868"/>
            <a:ext cx="8580619" cy="923330"/>
          </a:xfrm>
          <a:prstGeom prst="rect">
            <a:avLst/>
          </a:prstGeom>
          <a:solidFill>
            <a:schemeClr val="accent1"/>
          </a:solidFill>
          <a:ln>
            <a:solidFill>
              <a:srgbClr val="0070C0"/>
            </a:solidFill>
          </a:ln>
        </p:spPr>
        <p:txBody>
          <a:bodyPr wrap="none" lIns="91440" tIns="45720" rIns="91440" bIns="45720">
            <a:spAutoFit/>
          </a:bodyPr>
          <a:lstStyle/>
          <a:p>
            <a:pPr algn="ctr"/>
            <a:r>
              <a:rPr lang="tr-TR" sz="5400" b="1" dirty="0" smtClean="0">
                <a:ln w="10541" cmpd="sng">
                  <a:solidFill>
                    <a:srgbClr val="7D7D7D">
                      <a:tint val="100000"/>
                      <a:shade val="100000"/>
                      <a:satMod val="110000"/>
                    </a:srgbClr>
                  </a:solidFill>
                  <a:prstDash val="solid"/>
                </a:ln>
                <a:solidFill>
                  <a:srgbClr val="FFFF00"/>
                </a:solidFill>
              </a:rPr>
              <a:t>DUYGU ODAKLI TERAPİ</a:t>
            </a:r>
            <a:endParaRPr lang="tr-TR" sz="5400" b="1" cap="none" spc="0" dirty="0">
              <a:ln w="10541" cmpd="sng">
                <a:solidFill>
                  <a:srgbClr val="7D7D7D">
                    <a:tint val="100000"/>
                    <a:shade val="100000"/>
                    <a:satMod val="110000"/>
                  </a:srgbClr>
                </a:solidFill>
                <a:prstDash val="solid"/>
              </a:ln>
              <a:solidFill>
                <a:srgbClr val="FFFF00"/>
              </a:solidFill>
              <a:effectLst/>
            </a:endParaRPr>
          </a:p>
        </p:txBody>
      </p:sp>
      <p:sp>
        <p:nvSpPr>
          <p:cNvPr id="3" name="2 Dikdörtgen"/>
          <p:cNvSpPr/>
          <p:nvPr/>
        </p:nvSpPr>
        <p:spPr>
          <a:xfrm>
            <a:off x="2214546" y="3643314"/>
            <a:ext cx="4568878" cy="175432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Hazırlayan;</a:t>
            </a:r>
          </a:p>
          <a:p>
            <a:pPr algn="ctr"/>
            <a:r>
              <a:rPr lang="tr-T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Özal </a:t>
            </a:r>
            <a:r>
              <a:rPr lang="tr-TR"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ÖZDEN</a:t>
            </a:r>
            <a:endParaRPr lang="tr-T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Documents and Settings\özal\Belgelerim\adsız.JPG"/>
          <p:cNvPicPr>
            <a:picLocks noChangeAspect="1" noChangeArrowheads="1"/>
          </p:cNvPicPr>
          <p:nvPr/>
        </p:nvPicPr>
        <p:blipFill>
          <a:blip r:embed="rId2"/>
          <a:srcRect/>
          <a:stretch>
            <a:fillRect/>
          </a:stretch>
        </p:blipFill>
        <p:spPr bwMode="auto">
          <a:xfrm>
            <a:off x="285720" y="142852"/>
            <a:ext cx="8715435" cy="657229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14282" y="357166"/>
            <a:ext cx="8786874" cy="6647974"/>
          </a:xfrm>
          <a:prstGeom prst="rect">
            <a:avLst/>
          </a:prstGeom>
          <a:noFill/>
        </p:spPr>
        <p:txBody>
          <a:bodyPr wrap="square" rtlCol="0">
            <a:spAutoFit/>
          </a:bodyPr>
          <a:lstStyle/>
          <a:p>
            <a:r>
              <a:rPr lang="tr-TR" sz="2400" dirty="0" smtClean="0"/>
              <a:t>    </a:t>
            </a:r>
            <a:r>
              <a:rPr lang="tr-TR" sz="2400" dirty="0" smtClean="0">
                <a:solidFill>
                  <a:srgbClr val="FFFF00"/>
                </a:solidFill>
              </a:rPr>
              <a:t>DUYGULARIN SINIFLANDIRILMASI</a:t>
            </a:r>
          </a:p>
          <a:p>
            <a:endParaRPr lang="tr-TR" sz="2400" dirty="0" smtClean="0"/>
          </a:p>
          <a:p>
            <a:r>
              <a:rPr lang="tr-TR" sz="2400" dirty="0" smtClean="0">
                <a:solidFill>
                  <a:srgbClr val="FFFF00"/>
                </a:solidFill>
              </a:rPr>
              <a:t>1- Birincil İşlevsel Duygular</a:t>
            </a:r>
            <a:r>
              <a:rPr lang="tr-TR" sz="2400" dirty="0" smtClean="0"/>
              <a:t>:  Bireyin ilk duygusudur. </a:t>
            </a:r>
            <a:r>
              <a:rPr lang="tr-TR" sz="2400" dirty="0" err="1" smtClean="0"/>
              <a:t>Öreneğin</a:t>
            </a:r>
            <a:r>
              <a:rPr lang="tr-TR" sz="2400" dirty="0" smtClean="0"/>
              <a:t> kayıp durumunda hüzün, tehdit durumunda korku. Psikolojik danışman birincil duyguya ulaşmak için ‘gerçekten hissettiğin bu mu’ ‘bu duygu anlattığın durumla ilgili en temel duygu mu ‘ şeklinde sorular sormalıdır.</a:t>
            </a:r>
          </a:p>
          <a:p>
            <a:endParaRPr lang="tr-TR" sz="2400" dirty="0" smtClean="0"/>
          </a:p>
          <a:p>
            <a:r>
              <a:rPr lang="tr-TR" sz="2400" dirty="0" smtClean="0">
                <a:solidFill>
                  <a:srgbClr val="FFFF00"/>
                </a:solidFill>
              </a:rPr>
              <a:t>2- Birincil İşlevsel Olmayan Duygular</a:t>
            </a:r>
            <a:r>
              <a:rPr lang="tr-TR" sz="2400" dirty="0" smtClean="0"/>
              <a:t>:  Bu duygularda temel duygulardır fakat sağlıklı değildir. Bireyin genelde geçmişte yaşadığı </a:t>
            </a:r>
            <a:r>
              <a:rPr lang="tr-TR" sz="2400" dirty="0" err="1" smtClean="0"/>
              <a:t>travmatik</a:t>
            </a:r>
            <a:r>
              <a:rPr lang="tr-TR" sz="2400" dirty="0" smtClean="0"/>
              <a:t> olaylar ve bitmemiş  işlerinden kaynaklanır.  Sen olmadan varlığımı sürdüremem gibi hissediyorum yada dipsiz bir kuyu gibiyim gibi cümlelerle ifade eder. Psikolojik danışman işlevsel olmayan duyguya ulaşmak için bu duygu daha önce yaşadığın bir olayla mı ilgili yoksa şuan yaşadıklarına karşı bir tepki mi gibi sorular sorar</a:t>
            </a:r>
          </a:p>
          <a:p>
            <a:endParaRPr lang="tr-T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85720" y="428604"/>
            <a:ext cx="8215370" cy="6001643"/>
          </a:xfrm>
          <a:prstGeom prst="rect">
            <a:avLst/>
          </a:prstGeom>
          <a:noFill/>
        </p:spPr>
        <p:txBody>
          <a:bodyPr wrap="square" rtlCol="0">
            <a:spAutoFit/>
          </a:bodyPr>
          <a:lstStyle/>
          <a:p>
            <a:r>
              <a:rPr lang="tr-TR" sz="2400" dirty="0" smtClean="0">
                <a:solidFill>
                  <a:srgbClr val="FFFF00"/>
                </a:solidFill>
              </a:rPr>
              <a:t>3-İkincil/Tali Duygular:  </a:t>
            </a:r>
            <a:r>
              <a:rPr lang="tr-TR" sz="2400" dirty="0" smtClean="0"/>
              <a:t>Birincil duygulara karşılık geliştirilen tepkilerdir. Örneğin çok mutsuzum diyen danışanın aslında altında yatan nedenin öfke olması.  Danışman bu duygularının altında başka bir şey olabilir mi şeklinde sorular </a:t>
            </a:r>
            <a:r>
              <a:rPr lang="tr-TR" sz="2400" dirty="0" err="1" smtClean="0"/>
              <a:t>soarabilir</a:t>
            </a:r>
            <a:r>
              <a:rPr lang="tr-TR" sz="2400" dirty="0" smtClean="0"/>
              <a:t>. </a:t>
            </a:r>
          </a:p>
          <a:p>
            <a:endParaRPr lang="tr-TR" sz="2400" dirty="0" smtClean="0"/>
          </a:p>
          <a:p>
            <a:r>
              <a:rPr lang="tr-TR" sz="2400" dirty="0" smtClean="0">
                <a:solidFill>
                  <a:srgbClr val="FFFF00"/>
                </a:solidFill>
              </a:rPr>
              <a:t>4- Taklit/ </a:t>
            </a:r>
            <a:r>
              <a:rPr lang="tr-TR" sz="2400" dirty="0" err="1" smtClean="0">
                <a:solidFill>
                  <a:srgbClr val="FFFF00"/>
                </a:solidFill>
              </a:rPr>
              <a:t>Mış</a:t>
            </a:r>
            <a:r>
              <a:rPr lang="tr-TR" sz="2400" dirty="0" smtClean="0">
                <a:solidFill>
                  <a:srgbClr val="FFFF00"/>
                </a:solidFill>
              </a:rPr>
              <a:t> gibi duygular(yardımcı duygular)</a:t>
            </a:r>
          </a:p>
          <a:p>
            <a:endParaRPr lang="tr-TR" sz="2400" dirty="0"/>
          </a:p>
          <a:p>
            <a:r>
              <a:rPr lang="tr-TR" sz="2400" dirty="0" smtClean="0"/>
              <a:t>Bu duygular insanları kontrol etmek </a:t>
            </a:r>
          </a:p>
          <a:p>
            <a:r>
              <a:rPr lang="tr-TR" sz="2400" dirty="0" smtClean="0"/>
              <a:t>ve onları etkilemek için gösterilen</a:t>
            </a:r>
          </a:p>
          <a:p>
            <a:r>
              <a:rPr lang="tr-TR" sz="2400" dirty="0" smtClean="0"/>
              <a:t> göstermelik duygulardır. Örneğin </a:t>
            </a:r>
          </a:p>
          <a:p>
            <a:r>
              <a:rPr lang="tr-TR" sz="2400" dirty="0" smtClean="0"/>
              <a:t>timsah gözyaşları.psikolojik danışman </a:t>
            </a:r>
          </a:p>
          <a:p>
            <a:r>
              <a:rPr lang="tr-TR" sz="2400" dirty="0" smtClean="0"/>
              <a:t>bunu </a:t>
            </a:r>
            <a:r>
              <a:rPr lang="tr-TR" sz="2400" dirty="0" err="1" smtClean="0"/>
              <a:t>farkederse</a:t>
            </a:r>
            <a:r>
              <a:rPr lang="tr-TR" sz="2400" dirty="0" smtClean="0"/>
              <a:t> bu duyguyla birilerine </a:t>
            </a:r>
          </a:p>
          <a:p>
            <a:r>
              <a:rPr lang="tr-TR" sz="2400" dirty="0" smtClean="0"/>
              <a:t>bir </a:t>
            </a:r>
            <a:r>
              <a:rPr lang="tr-TR" sz="2400" dirty="0" err="1" smtClean="0"/>
              <a:t>şeymi</a:t>
            </a:r>
            <a:r>
              <a:rPr lang="tr-TR" sz="2400" dirty="0" smtClean="0"/>
              <a:t> anlatmaya çalışıyorsun yada </a:t>
            </a:r>
          </a:p>
          <a:p>
            <a:r>
              <a:rPr lang="tr-TR" sz="2400" dirty="0" smtClean="0"/>
              <a:t>bir şey mi elde etmeye çalışıyorsun gibi</a:t>
            </a:r>
          </a:p>
          <a:p>
            <a:r>
              <a:rPr lang="tr-TR" sz="2400" dirty="0" smtClean="0"/>
              <a:t> sorular sorabilir.</a:t>
            </a:r>
            <a:endParaRPr lang="tr-TR" sz="2400" dirty="0"/>
          </a:p>
        </p:txBody>
      </p:sp>
      <p:pic>
        <p:nvPicPr>
          <p:cNvPr id="16386" name="Picture 2" descr="http://www.gulmece.com/karikatur/genel/suratsiz.jpg"/>
          <p:cNvPicPr>
            <a:picLocks noChangeAspect="1" noChangeArrowheads="1"/>
          </p:cNvPicPr>
          <p:nvPr/>
        </p:nvPicPr>
        <p:blipFill>
          <a:blip r:embed="rId2"/>
          <a:srcRect/>
          <a:stretch>
            <a:fillRect/>
          </a:stretch>
        </p:blipFill>
        <p:spPr bwMode="auto">
          <a:xfrm>
            <a:off x="6215074" y="3286124"/>
            <a:ext cx="2743200" cy="318611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Documents and Settings\özal\Desktop\adsız.JPG"/>
          <p:cNvPicPr>
            <a:picLocks noChangeAspect="1" noChangeArrowheads="1"/>
          </p:cNvPicPr>
          <p:nvPr/>
        </p:nvPicPr>
        <p:blipFill>
          <a:blip r:embed="rId2"/>
          <a:srcRect/>
          <a:stretch>
            <a:fillRect/>
          </a:stretch>
        </p:blipFill>
        <p:spPr bwMode="auto">
          <a:xfrm>
            <a:off x="214282" y="785794"/>
            <a:ext cx="8572560" cy="589599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00034" y="428604"/>
            <a:ext cx="8429684" cy="4524315"/>
          </a:xfrm>
          <a:prstGeom prst="rect">
            <a:avLst/>
          </a:prstGeom>
          <a:noFill/>
        </p:spPr>
        <p:txBody>
          <a:bodyPr wrap="square" rtlCol="0">
            <a:spAutoFit/>
          </a:bodyPr>
          <a:lstStyle/>
          <a:p>
            <a:r>
              <a:rPr lang="tr-TR" sz="3200" dirty="0" smtClean="0">
                <a:solidFill>
                  <a:srgbClr val="FFFF00"/>
                </a:solidFill>
              </a:rPr>
              <a:t>DUYGU KOÇLUĞU</a:t>
            </a:r>
          </a:p>
          <a:p>
            <a:endParaRPr lang="tr-TR" sz="3200" dirty="0">
              <a:solidFill>
                <a:srgbClr val="FFFF00"/>
              </a:solidFill>
            </a:endParaRPr>
          </a:p>
          <a:p>
            <a:r>
              <a:rPr lang="tr-TR" sz="3200" dirty="0" smtClean="0">
                <a:solidFill>
                  <a:srgbClr val="FFFF00"/>
                </a:solidFill>
              </a:rPr>
              <a:t>Duygu koçluğu danışanlara duygularından kaçınmak yerine, günlük yaşamdaki problemleri çözmek için duyguları kabul etmeyi ve kullanmayı sağlayan bir işbirliği çabasıdır.iki evrede gerçekleşir. Bunlar;</a:t>
            </a:r>
          </a:p>
          <a:p>
            <a:pPr marL="514350" indent="-514350">
              <a:buAutoNum type="arabicPeriod"/>
            </a:pPr>
            <a:r>
              <a:rPr lang="tr-TR" sz="3200" dirty="0" smtClean="0">
                <a:solidFill>
                  <a:srgbClr val="FFFF00"/>
                </a:solidFill>
              </a:rPr>
              <a:t>Evre: Ulaşma</a:t>
            </a:r>
          </a:p>
          <a:p>
            <a:pPr marL="514350" indent="-514350">
              <a:buAutoNum type="arabicPeriod"/>
            </a:pPr>
            <a:r>
              <a:rPr lang="tr-TR" sz="3200" dirty="0" smtClean="0">
                <a:solidFill>
                  <a:srgbClr val="FFFF00"/>
                </a:solidFill>
              </a:rPr>
              <a:t>Evre : Ayrılma  </a:t>
            </a:r>
            <a:endParaRPr lang="tr-TR" sz="3200" dirty="0">
              <a:solidFill>
                <a:srgbClr val="FFFF00"/>
              </a:solidFill>
            </a:endParaRPr>
          </a:p>
        </p:txBody>
      </p:sp>
      <p:pic>
        <p:nvPicPr>
          <p:cNvPr id="14338" name="Picture 2" descr="https://encrypted-tbn2.gstatic.com/images?q=tbn:ANd9GcQ_MNWUzgX-8CTEfm01LbZVj4vEHl664rzILvBN-Vm89N-onkiFFg"/>
          <p:cNvPicPr>
            <a:picLocks noChangeAspect="1" noChangeArrowheads="1"/>
          </p:cNvPicPr>
          <p:nvPr/>
        </p:nvPicPr>
        <p:blipFill>
          <a:blip r:embed="rId2"/>
          <a:srcRect/>
          <a:stretch>
            <a:fillRect/>
          </a:stretch>
        </p:blipFill>
        <p:spPr bwMode="auto">
          <a:xfrm>
            <a:off x="214282" y="5000636"/>
            <a:ext cx="8215370" cy="163829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071538" y="1071546"/>
            <a:ext cx="6858048" cy="3416320"/>
          </a:xfrm>
          <a:prstGeom prst="rect">
            <a:avLst/>
          </a:prstGeom>
          <a:noFill/>
        </p:spPr>
        <p:txBody>
          <a:bodyPr wrap="square" rtlCol="0">
            <a:spAutoFit/>
          </a:bodyPr>
          <a:lstStyle/>
          <a:p>
            <a:pPr algn="ctr"/>
            <a:r>
              <a:rPr lang="tr-TR" sz="7200" b="1" dirty="0" smtClean="0">
                <a:solidFill>
                  <a:srgbClr val="FFFF00"/>
                </a:solidFill>
              </a:rPr>
              <a:t>PSİKOLOJİK DANIŞMA SÜRECİ</a:t>
            </a:r>
            <a:endParaRPr lang="tr-TR" sz="7200" b="1" dirty="0">
              <a:solidFill>
                <a:srgbClr val="FFFF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00034" y="576844"/>
            <a:ext cx="6715172" cy="5293757"/>
          </a:xfrm>
          <a:prstGeom prst="rect">
            <a:avLst/>
          </a:prstGeom>
          <a:noFill/>
        </p:spPr>
        <p:txBody>
          <a:bodyPr wrap="square" rtlCol="0">
            <a:spAutoFit/>
          </a:bodyPr>
          <a:lstStyle/>
          <a:p>
            <a:r>
              <a:rPr lang="tr-TR" sz="3200" dirty="0" smtClean="0">
                <a:solidFill>
                  <a:srgbClr val="FFFF00"/>
                </a:solidFill>
              </a:rPr>
              <a:t>Psikolojik Danışma Amaçları:</a:t>
            </a:r>
          </a:p>
          <a:p>
            <a:endParaRPr lang="tr-TR" dirty="0">
              <a:solidFill>
                <a:srgbClr val="FFFF00"/>
              </a:solidFill>
            </a:endParaRPr>
          </a:p>
          <a:p>
            <a:r>
              <a:rPr lang="tr-TR" sz="2400" dirty="0" smtClean="0"/>
              <a:t>1.  Bireyin birincil işlevsel duygularına ulaşmak</a:t>
            </a:r>
          </a:p>
          <a:p>
            <a:pPr marL="342900" indent="-342900">
              <a:buAutoNum type="arabicPeriod" startAt="2"/>
            </a:pPr>
            <a:r>
              <a:rPr lang="tr-TR" sz="2400" dirty="0" smtClean="0"/>
              <a:t>Önceden kaçınılan birincil işlevsel duygu ve ihtiyaçları fark etmek</a:t>
            </a:r>
          </a:p>
          <a:p>
            <a:pPr marL="342900" indent="-342900">
              <a:buAutoNum type="arabicPeriod" startAt="2"/>
            </a:pPr>
            <a:r>
              <a:rPr lang="tr-TR" sz="2400" dirty="0" smtClean="0"/>
              <a:t>Bireyin ihtiyaçlarına, hedeflerine ulaşmasına yardımcı olmak</a:t>
            </a:r>
          </a:p>
          <a:p>
            <a:pPr marL="342900" indent="-342900">
              <a:buAutoNum type="arabicPeriod" startAt="2"/>
            </a:pPr>
            <a:r>
              <a:rPr lang="tr-TR" sz="2400" dirty="0" smtClean="0"/>
              <a:t>Bireyin geçmişte üstesinden gelemediği duyguları yeniden yaşamasına ortam hazırlayarak deneyim sağlamak</a:t>
            </a:r>
          </a:p>
          <a:p>
            <a:pPr marL="342900" indent="-342900">
              <a:buAutoNum type="arabicPeriod" startAt="2"/>
            </a:pPr>
            <a:r>
              <a:rPr lang="tr-TR" sz="2400" dirty="0" smtClean="0"/>
              <a:t>Bireyin işlevsel olmayan duygularının yerine işlevsel duyguları geliştirmesine yardımcı olmak</a:t>
            </a:r>
            <a:endParaRPr lang="tr-T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142844" y="357166"/>
            <a:ext cx="8858312" cy="3293209"/>
          </a:xfrm>
          <a:prstGeom prst="rect">
            <a:avLst/>
          </a:prstGeom>
          <a:noFill/>
        </p:spPr>
        <p:txBody>
          <a:bodyPr wrap="square" rtlCol="0">
            <a:spAutoFit/>
          </a:bodyPr>
          <a:lstStyle/>
          <a:p>
            <a:r>
              <a:rPr lang="tr-TR" sz="3200" dirty="0" smtClean="0">
                <a:solidFill>
                  <a:srgbClr val="FFFF00"/>
                </a:solidFill>
              </a:rPr>
              <a:t>    Psikolojik Danışmanın İşlevi Ve Rolü:</a:t>
            </a:r>
          </a:p>
          <a:p>
            <a:endParaRPr lang="tr-TR" sz="3200" dirty="0">
              <a:solidFill>
                <a:srgbClr val="FFFF00"/>
              </a:solidFill>
            </a:endParaRPr>
          </a:p>
          <a:p>
            <a:pPr marL="457200" indent="-457200">
              <a:buAutoNum type="arabicPeriod"/>
            </a:pPr>
            <a:r>
              <a:rPr lang="tr-TR" sz="2400" dirty="0" err="1" smtClean="0">
                <a:solidFill>
                  <a:srgbClr val="FFFF00"/>
                </a:solidFill>
              </a:rPr>
              <a:t>Empatik</a:t>
            </a:r>
            <a:r>
              <a:rPr lang="tr-TR" sz="2400" dirty="0" smtClean="0">
                <a:solidFill>
                  <a:srgbClr val="FFFF00"/>
                </a:solidFill>
              </a:rPr>
              <a:t> Yönelim:  </a:t>
            </a:r>
            <a:r>
              <a:rPr lang="tr-TR" sz="2400" dirty="0" smtClean="0"/>
              <a:t>Danışanın </a:t>
            </a:r>
            <a:r>
              <a:rPr lang="tr-TR" sz="2400" dirty="0" err="1" smtClean="0"/>
              <a:t>şuanki</a:t>
            </a:r>
            <a:r>
              <a:rPr lang="tr-TR" sz="2400" dirty="0" smtClean="0"/>
              <a:t> yaşantısına girme ve onu takip etme</a:t>
            </a:r>
          </a:p>
          <a:p>
            <a:pPr marL="457200" indent="-457200">
              <a:buAutoNum type="arabicPeriod"/>
            </a:pPr>
            <a:r>
              <a:rPr lang="tr-TR" sz="2400" dirty="0" err="1" smtClean="0">
                <a:solidFill>
                  <a:srgbClr val="FFFF00"/>
                </a:solidFill>
              </a:rPr>
              <a:t>Terapötik</a:t>
            </a:r>
            <a:r>
              <a:rPr lang="tr-TR" sz="2400" dirty="0" smtClean="0">
                <a:solidFill>
                  <a:srgbClr val="FFFF00"/>
                </a:solidFill>
              </a:rPr>
              <a:t> Bağ:  </a:t>
            </a:r>
            <a:r>
              <a:rPr lang="tr-TR" sz="2400" dirty="0" err="1"/>
              <a:t>E</a:t>
            </a:r>
            <a:r>
              <a:rPr lang="tr-TR" sz="2400" dirty="0" err="1" smtClean="0"/>
              <a:t>mpatik</a:t>
            </a:r>
            <a:r>
              <a:rPr lang="tr-TR" sz="2400" dirty="0" smtClean="0"/>
              <a:t> ilişki, destek olma, danışanı kabul etme</a:t>
            </a:r>
          </a:p>
          <a:p>
            <a:pPr marL="457200" indent="-457200">
              <a:buAutoNum type="arabicPeriod"/>
            </a:pPr>
            <a:r>
              <a:rPr lang="tr-TR" sz="2400" dirty="0" smtClean="0">
                <a:solidFill>
                  <a:srgbClr val="FFFF00"/>
                </a:solidFill>
              </a:rPr>
              <a:t>İşbirliği:  </a:t>
            </a:r>
            <a:r>
              <a:rPr lang="tr-TR" sz="2400" dirty="0" smtClean="0"/>
              <a:t>Terapinin amaç ve hedeflerine katılımı kolaylaştırma.</a:t>
            </a:r>
            <a:endParaRPr lang="tr-TR" sz="2400" dirty="0"/>
          </a:p>
        </p:txBody>
      </p:sp>
      <p:pic>
        <p:nvPicPr>
          <p:cNvPr id="11266" name="Picture 2" descr="http://www.dergipdr.com/wp-content/uploads/2011/09/mezun-2.jpg"/>
          <p:cNvPicPr>
            <a:picLocks noChangeAspect="1" noChangeArrowheads="1"/>
          </p:cNvPicPr>
          <p:nvPr/>
        </p:nvPicPr>
        <p:blipFill>
          <a:blip r:embed="rId2"/>
          <a:srcRect/>
          <a:stretch>
            <a:fillRect/>
          </a:stretch>
        </p:blipFill>
        <p:spPr bwMode="auto">
          <a:xfrm>
            <a:off x="214282" y="3929066"/>
            <a:ext cx="8143932" cy="269080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7158" y="428604"/>
            <a:ext cx="8572560" cy="4524315"/>
          </a:xfrm>
          <a:prstGeom prst="rect">
            <a:avLst/>
          </a:prstGeom>
          <a:noFill/>
        </p:spPr>
        <p:txBody>
          <a:bodyPr wrap="square" rtlCol="0">
            <a:spAutoFit/>
          </a:bodyPr>
          <a:lstStyle/>
          <a:p>
            <a:pPr algn="ctr"/>
            <a:r>
              <a:rPr lang="tr-TR" sz="3200" dirty="0" smtClean="0">
                <a:solidFill>
                  <a:srgbClr val="FFFF00"/>
                </a:solidFill>
              </a:rPr>
              <a:t>DUYGUSAL  MÜDAHALE  YÖNTEMLERİ</a:t>
            </a:r>
          </a:p>
          <a:p>
            <a:pPr algn="ctr"/>
            <a:endParaRPr lang="tr-TR" sz="3200" dirty="0">
              <a:solidFill>
                <a:srgbClr val="FFFF00"/>
              </a:solidFill>
            </a:endParaRPr>
          </a:p>
          <a:p>
            <a:r>
              <a:rPr lang="tr-TR" sz="3200" dirty="0" smtClean="0">
                <a:solidFill>
                  <a:srgbClr val="FFFF00"/>
                </a:solidFill>
              </a:rPr>
              <a:t>1. DUYGUSAL FARKINDALIK:  </a:t>
            </a:r>
            <a:r>
              <a:rPr lang="tr-TR" sz="2400" dirty="0" smtClean="0"/>
              <a:t>Duygu odaklı terapinin ilk amacı danışanın birincil işlevsel duygularını farkında olmasını sağlayarak duygusal </a:t>
            </a:r>
            <a:r>
              <a:rPr lang="tr-TR" sz="2400" dirty="0" err="1" smtClean="0"/>
              <a:t>farkındalığa</a:t>
            </a:r>
            <a:r>
              <a:rPr lang="tr-TR" sz="2400" dirty="0" smtClean="0"/>
              <a:t> teşvik etmektir.  Duygusal </a:t>
            </a:r>
            <a:r>
              <a:rPr lang="tr-TR" sz="2400" dirty="0" err="1" smtClean="0"/>
              <a:t>farkındalık</a:t>
            </a:r>
            <a:r>
              <a:rPr lang="tr-TR" sz="2400" dirty="0" smtClean="0"/>
              <a:t> için duyumlarında farkında olması önemlidir. Danışan korku, kızgınlık, merak, üzüntü yaşarken bedende oluşan değişiklikleri de fark etmesi sağlanmalıdır. Bunun için psikolojik danışman danışana şuanda sesin tizleştiğinde ne hissediyorsun gibi sorular sorarak danışanın bedensel </a:t>
            </a:r>
            <a:r>
              <a:rPr lang="tr-TR" sz="2400" dirty="0" err="1" smtClean="0"/>
              <a:t>farkındalığına</a:t>
            </a:r>
            <a:r>
              <a:rPr lang="tr-TR" sz="2400" dirty="0" smtClean="0"/>
              <a:t> katkı sağlar.</a:t>
            </a:r>
            <a:endParaRPr lang="tr-TR"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85786" y="642918"/>
            <a:ext cx="8143932" cy="4770537"/>
          </a:xfrm>
          <a:prstGeom prst="rect">
            <a:avLst/>
          </a:prstGeom>
          <a:noFill/>
        </p:spPr>
        <p:txBody>
          <a:bodyPr wrap="square" rtlCol="0">
            <a:spAutoFit/>
          </a:bodyPr>
          <a:lstStyle/>
          <a:p>
            <a:r>
              <a:rPr lang="tr-TR" sz="3200" dirty="0" smtClean="0">
                <a:solidFill>
                  <a:srgbClr val="FFFF00"/>
                </a:solidFill>
              </a:rPr>
              <a:t>2- DUYGULARIN DIŞAVURUMU: </a:t>
            </a:r>
            <a:r>
              <a:rPr lang="tr-TR" sz="2400" dirty="0" smtClean="0"/>
              <a:t>Psikolojik danışma sürecinde bastırılan birincil duygularla başa çıkmayı amaçlar. Dışavurum aşamasında ‘erkekler ağlamaz’ gibi yanlış inançlar danışana fark ettirilip danışanın sonrada duygularıyla iletişime geçmesi ve duygularını yaşaması sağlanır.</a:t>
            </a:r>
          </a:p>
          <a:p>
            <a:endParaRPr lang="tr-TR" sz="2400" dirty="0"/>
          </a:p>
          <a:p>
            <a:r>
              <a:rPr lang="tr-TR" sz="3200" dirty="0">
                <a:solidFill>
                  <a:srgbClr val="FFFF00"/>
                </a:solidFill>
              </a:rPr>
              <a:t>3-</a:t>
            </a:r>
            <a:r>
              <a:rPr lang="tr-TR" sz="2400" dirty="0" smtClean="0"/>
              <a:t> </a:t>
            </a:r>
            <a:r>
              <a:rPr lang="tr-TR" sz="3200" dirty="0" smtClean="0">
                <a:solidFill>
                  <a:srgbClr val="FFFF00"/>
                </a:solidFill>
              </a:rPr>
              <a:t>DUYGULARIN DÜZENLENMESİ:  </a:t>
            </a:r>
            <a:r>
              <a:rPr lang="tr-TR" sz="2400" dirty="0"/>
              <a:t>Burada genelde danışanın çaresizlik, umutsuzluk gibi ikincil duyguları ile utanç, güvensizlik gibi birincil işlevsel olmayan duygularını düzenleme ve </a:t>
            </a:r>
            <a:r>
              <a:rPr lang="tr-TR" sz="2400" dirty="0" smtClean="0"/>
              <a:t>baş etme becerileri öğrenilir.</a:t>
            </a:r>
            <a:endParaRPr lang="tr-T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7158" y="142852"/>
            <a:ext cx="5643602" cy="6494085"/>
          </a:xfrm>
          <a:prstGeom prst="rect">
            <a:avLst/>
          </a:prstGeom>
          <a:noFill/>
        </p:spPr>
        <p:txBody>
          <a:bodyPr wrap="square" rtlCol="0">
            <a:spAutoFit/>
          </a:bodyPr>
          <a:lstStyle/>
          <a:p>
            <a:r>
              <a:rPr lang="tr-TR" dirty="0" smtClean="0"/>
              <a:t>	</a:t>
            </a:r>
            <a:r>
              <a:rPr lang="tr-TR" sz="3200" dirty="0" smtClean="0"/>
              <a:t>1980 </a:t>
            </a:r>
            <a:r>
              <a:rPr lang="tr-TR" sz="3200" dirty="0" err="1" smtClean="0"/>
              <a:t>lerin</a:t>
            </a:r>
            <a:r>
              <a:rPr lang="tr-TR" sz="3200" dirty="0" smtClean="0"/>
              <a:t> ortasında </a:t>
            </a:r>
            <a:r>
              <a:rPr lang="tr-TR" sz="3200" dirty="0" err="1" smtClean="0"/>
              <a:t>Samuel</a:t>
            </a:r>
            <a:r>
              <a:rPr lang="tr-TR" sz="3200" dirty="0" smtClean="0"/>
              <a:t>  </a:t>
            </a:r>
            <a:r>
              <a:rPr lang="tr-TR" sz="3200" dirty="0" err="1" smtClean="0"/>
              <a:t>Greenberg</a:t>
            </a:r>
            <a:r>
              <a:rPr lang="tr-TR" sz="3200" dirty="0" smtClean="0"/>
              <a:t> tarafından geliştirilen duygu odaklı terapi </a:t>
            </a:r>
            <a:r>
              <a:rPr lang="tr-TR" sz="3200" i="1" dirty="0" smtClean="0">
                <a:solidFill>
                  <a:srgbClr val="FFFF00"/>
                </a:solidFill>
              </a:rPr>
              <a:t>duygu terapisi, diyalektik yapılandırmacılık, birey merkezli ve </a:t>
            </a:r>
            <a:r>
              <a:rPr lang="tr-TR" sz="3200" i="1" dirty="0" err="1" smtClean="0">
                <a:solidFill>
                  <a:srgbClr val="FFFF00"/>
                </a:solidFill>
              </a:rPr>
              <a:t>gestalt</a:t>
            </a:r>
            <a:r>
              <a:rPr lang="tr-TR" sz="3200" i="1" dirty="0" smtClean="0">
                <a:solidFill>
                  <a:srgbClr val="FFFF00"/>
                </a:solidFill>
              </a:rPr>
              <a:t> uygulamalarını</a:t>
            </a:r>
            <a:r>
              <a:rPr lang="tr-TR" sz="3200" dirty="0" smtClean="0"/>
              <a:t> bütünleştiren yaşantısal bir terapidir. İlk başlarda Çift terapisi olarak </a:t>
            </a:r>
            <a:r>
              <a:rPr lang="tr-TR" sz="3200" dirty="0" err="1" smtClean="0"/>
              <a:t>başlasada</a:t>
            </a:r>
            <a:r>
              <a:rPr lang="tr-TR" sz="3200" dirty="0" smtClean="0"/>
              <a:t> 1990 </a:t>
            </a:r>
            <a:r>
              <a:rPr lang="tr-TR" sz="3200" dirty="0" err="1" smtClean="0"/>
              <a:t>lardan</a:t>
            </a:r>
            <a:r>
              <a:rPr lang="tr-TR" sz="3200" dirty="0" smtClean="0"/>
              <a:t> sonra hem bireysel </a:t>
            </a:r>
            <a:r>
              <a:rPr lang="tr-TR" sz="3200" dirty="0" err="1" smtClean="0"/>
              <a:t>hemde</a:t>
            </a:r>
            <a:r>
              <a:rPr lang="tr-TR" sz="3200" dirty="0" smtClean="0"/>
              <a:t> çift terapisi olarak uygulanmaya başlanmıştır.</a:t>
            </a:r>
            <a:endParaRPr lang="tr-TR" sz="3200" dirty="0"/>
          </a:p>
        </p:txBody>
      </p:sp>
      <p:pic>
        <p:nvPicPr>
          <p:cNvPr id="45058" name="Picture 2" descr="http://www.yorku.ca/yfile/photos/20100804/EFTLesGreenberg2.jpg"/>
          <p:cNvPicPr>
            <a:picLocks noChangeAspect="1" noChangeArrowheads="1"/>
          </p:cNvPicPr>
          <p:nvPr/>
        </p:nvPicPr>
        <p:blipFill>
          <a:blip r:embed="rId2"/>
          <a:srcRect/>
          <a:stretch>
            <a:fillRect/>
          </a:stretch>
        </p:blipFill>
        <p:spPr bwMode="auto">
          <a:xfrm>
            <a:off x="6072198" y="214290"/>
            <a:ext cx="2857500" cy="585791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714348" y="357166"/>
            <a:ext cx="8001056" cy="5262979"/>
          </a:xfrm>
          <a:prstGeom prst="rect">
            <a:avLst/>
          </a:prstGeom>
          <a:noFill/>
        </p:spPr>
        <p:txBody>
          <a:bodyPr wrap="square" rtlCol="0">
            <a:spAutoFit/>
          </a:bodyPr>
          <a:lstStyle/>
          <a:p>
            <a:r>
              <a:rPr lang="tr-TR" sz="2400" dirty="0">
                <a:solidFill>
                  <a:srgbClr val="FFFF00"/>
                </a:solidFill>
              </a:rPr>
              <a:t>4-DUYGULARIN DÖNÜŞTÜRÜLMESİ</a:t>
            </a:r>
            <a:r>
              <a:rPr lang="tr-TR" sz="2400" dirty="0" smtClean="0">
                <a:solidFill>
                  <a:srgbClr val="FFFF00"/>
                </a:solidFill>
              </a:rPr>
              <a:t>: </a:t>
            </a:r>
            <a:r>
              <a:rPr lang="tr-TR" sz="2400" dirty="0" err="1"/>
              <a:t>Burda</a:t>
            </a:r>
            <a:r>
              <a:rPr lang="tr-TR" sz="2400" dirty="0"/>
              <a:t> danışman danışanın işlevsel olmayan birincil duyguları, işlevsel birincil duygulara dönüştürmesini içeren bir süreçtir. Burada danışanın işlevsel olmayan duyguları ne yok edilir nede azaltılır sadece işlevsel başka bir duyguya dönüştürülür</a:t>
            </a:r>
            <a:r>
              <a:rPr lang="tr-TR" sz="2400" dirty="0" smtClean="0"/>
              <a:t>.</a:t>
            </a:r>
          </a:p>
          <a:p>
            <a:endParaRPr lang="tr-TR" sz="2400" dirty="0"/>
          </a:p>
          <a:p>
            <a:r>
              <a:rPr lang="tr-TR" sz="2400" dirty="0">
                <a:solidFill>
                  <a:srgbClr val="FFFF00"/>
                </a:solidFill>
              </a:rPr>
              <a:t>5- DÜZELTİCİ DUYGUSAL DENEYİM: </a:t>
            </a:r>
            <a:r>
              <a:rPr lang="tr-TR" sz="2400" dirty="0" smtClean="0">
                <a:solidFill>
                  <a:srgbClr val="FFFF00"/>
                </a:solidFill>
              </a:rPr>
              <a:t> </a:t>
            </a:r>
            <a:r>
              <a:rPr lang="tr-TR" sz="2400" dirty="0"/>
              <a:t>Rahatlatıcı kişiler arası ilişkiler sağlayan deneyimler duyguları değiştirme gücüne sahiptir. Örneğin danışan terapide kendisini utandıran yaşantısını paylaştığında psikolojik danışman tarafından </a:t>
            </a:r>
            <a:r>
              <a:rPr lang="tr-TR" sz="2400" dirty="0" err="1"/>
              <a:t>aşağlanmadan</a:t>
            </a:r>
            <a:r>
              <a:rPr lang="tr-TR" sz="2400" dirty="0"/>
              <a:t> kabul edilince danışan cezalandırma ve kınama kaygısı olmadan öfkesini ifade eder.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85720" y="357166"/>
            <a:ext cx="8643998" cy="6001643"/>
          </a:xfrm>
          <a:prstGeom prst="rect">
            <a:avLst/>
          </a:prstGeom>
          <a:noFill/>
        </p:spPr>
        <p:txBody>
          <a:bodyPr wrap="square" rtlCol="0">
            <a:spAutoFit/>
          </a:bodyPr>
          <a:lstStyle/>
          <a:p>
            <a:r>
              <a:rPr lang="tr-TR" sz="2400" dirty="0" smtClean="0">
                <a:solidFill>
                  <a:srgbClr val="FFFF00"/>
                </a:solidFill>
              </a:rPr>
              <a:t>           PSİKOLOJİK DANIŞMA SÜRECİ AŞAMALARI</a:t>
            </a:r>
          </a:p>
          <a:p>
            <a:endParaRPr lang="tr-TR" sz="2400" dirty="0" smtClean="0">
              <a:solidFill>
                <a:srgbClr val="FFFF00"/>
              </a:solidFill>
            </a:endParaRPr>
          </a:p>
          <a:p>
            <a:pPr marL="457200" indent="-457200">
              <a:buAutoNum type="arabicPeriod"/>
            </a:pPr>
            <a:r>
              <a:rPr lang="tr-TR" sz="2400" dirty="0" smtClean="0">
                <a:solidFill>
                  <a:srgbClr val="FFFF00"/>
                </a:solidFill>
              </a:rPr>
              <a:t>EVRE: BAĞ KURMA VE FARKINDALIK</a:t>
            </a:r>
          </a:p>
          <a:p>
            <a:pPr marL="457200" indent="-457200"/>
            <a:endParaRPr lang="tr-TR" sz="2400" dirty="0" smtClean="0">
              <a:solidFill>
                <a:srgbClr val="FFFF00"/>
              </a:solidFill>
            </a:endParaRPr>
          </a:p>
          <a:p>
            <a:pPr marL="457200" indent="-457200"/>
            <a:r>
              <a:rPr lang="tr-TR" sz="2400" dirty="0" smtClean="0"/>
              <a:t>a)Danışanın duygularını </a:t>
            </a:r>
            <a:r>
              <a:rPr lang="tr-TR" sz="2400" dirty="0" err="1" smtClean="0"/>
              <a:t>empatik</a:t>
            </a:r>
            <a:r>
              <a:rPr lang="tr-TR" sz="2400" dirty="0" smtClean="0"/>
              <a:t> dinleme</a:t>
            </a:r>
          </a:p>
          <a:p>
            <a:pPr marL="457200" indent="-457200"/>
            <a:r>
              <a:rPr lang="tr-TR" sz="2400" dirty="0" smtClean="0"/>
              <a:t>b)Duygu ile çalışmaya gerekçe sağlama</a:t>
            </a:r>
          </a:p>
          <a:p>
            <a:pPr marL="457200" indent="-457200"/>
            <a:r>
              <a:rPr lang="tr-TR" sz="2400" dirty="0" smtClean="0"/>
              <a:t>c)Danışana içsel yaşantısının </a:t>
            </a:r>
            <a:r>
              <a:rPr lang="tr-TR" sz="2400" dirty="0" err="1" smtClean="0"/>
              <a:t>farkındalığını</a:t>
            </a:r>
            <a:r>
              <a:rPr lang="tr-TR" sz="2400" dirty="0" smtClean="0"/>
              <a:t> kazandırma</a:t>
            </a:r>
          </a:p>
          <a:p>
            <a:pPr marL="457200" indent="-457200"/>
            <a:r>
              <a:rPr lang="tr-TR" sz="2400" dirty="0" smtClean="0"/>
              <a:t>d)İşbirliği odaklı ilişki kurma</a:t>
            </a:r>
          </a:p>
          <a:p>
            <a:pPr marL="457200" indent="-457200"/>
            <a:endParaRPr lang="tr-TR" sz="2400" dirty="0" smtClean="0">
              <a:solidFill>
                <a:srgbClr val="FFFF00"/>
              </a:solidFill>
            </a:endParaRPr>
          </a:p>
          <a:p>
            <a:pPr marL="457200" indent="-457200"/>
            <a:r>
              <a:rPr lang="tr-TR" sz="2400" dirty="0" smtClean="0">
                <a:solidFill>
                  <a:srgbClr val="FFFF00"/>
                </a:solidFill>
              </a:rPr>
              <a:t>2. EVRE: UYANDIRMA VE KEŞFETME</a:t>
            </a:r>
          </a:p>
          <a:p>
            <a:pPr marL="457200" indent="-457200"/>
            <a:endParaRPr lang="tr-TR" sz="2400" dirty="0" smtClean="0">
              <a:solidFill>
                <a:srgbClr val="FFFF00"/>
              </a:solidFill>
            </a:endParaRPr>
          </a:p>
          <a:p>
            <a:pPr marL="457200" indent="-457200">
              <a:buAutoNum type="alphaLcParenR"/>
            </a:pPr>
            <a:r>
              <a:rPr lang="tr-TR" sz="2400" dirty="0" smtClean="0"/>
              <a:t>Danışanın duygusal deneyimi için destek sağlanır</a:t>
            </a:r>
          </a:p>
          <a:p>
            <a:pPr marL="457200" indent="-457200">
              <a:buAutoNum type="alphaLcParenR"/>
            </a:pPr>
            <a:r>
              <a:rPr lang="tr-TR" sz="2400" dirty="0" smtClean="0"/>
              <a:t>Sorunlu duygular uyandırılır ve harekete geçirilir</a:t>
            </a:r>
          </a:p>
          <a:p>
            <a:pPr marL="457200" indent="-457200">
              <a:buAutoNum type="alphaLcParenR"/>
            </a:pPr>
            <a:r>
              <a:rPr lang="tr-TR" sz="2400" dirty="0" smtClean="0"/>
              <a:t>Duygulardaki engelleme sonlandırılır yada bozulur</a:t>
            </a:r>
          </a:p>
          <a:p>
            <a:pPr marL="457200" indent="-457200">
              <a:buAutoNum type="alphaLcParenR"/>
            </a:pPr>
            <a:r>
              <a:rPr lang="tr-TR" sz="2400" dirty="0" smtClean="0"/>
              <a:t>Birincil duygular yada temel işlevsel olmayan duygulara ulaşılır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28596" y="500042"/>
            <a:ext cx="7786742" cy="2585323"/>
          </a:xfrm>
          <a:prstGeom prst="rect">
            <a:avLst/>
          </a:prstGeom>
          <a:noFill/>
        </p:spPr>
        <p:txBody>
          <a:bodyPr wrap="square" rtlCol="0">
            <a:spAutoFit/>
          </a:bodyPr>
          <a:lstStyle/>
          <a:p>
            <a:r>
              <a:rPr lang="tr-TR" sz="2400" dirty="0" smtClean="0">
                <a:solidFill>
                  <a:srgbClr val="FFFF00"/>
                </a:solidFill>
              </a:rPr>
              <a:t>3.EVRE: YENİ DUYGULAR ÜRETME VE YENİ ANLAM YARATMA</a:t>
            </a:r>
          </a:p>
          <a:p>
            <a:endParaRPr lang="tr-TR" dirty="0" smtClean="0"/>
          </a:p>
          <a:p>
            <a:pPr marL="457200" indent="-457200">
              <a:buAutoNum type="alphaLcParenR"/>
            </a:pPr>
            <a:r>
              <a:rPr lang="tr-TR" sz="2400" dirty="0" smtClean="0"/>
              <a:t>İşlevsel olmayan şemalar dönüştürülür</a:t>
            </a:r>
          </a:p>
          <a:p>
            <a:pPr marL="457200" indent="-457200">
              <a:buAutoNum type="alphaLcParenR"/>
            </a:pPr>
            <a:r>
              <a:rPr lang="tr-TR" sz="2400" dirty="0" smtClean="0"/>
              <a:t>Deneyimi anlamlandırmak için yansıtma yapılır</a:t>
            </a:r>
          </a:p>
          <a:p>
            <a:pPr marL="457200" indent="-457200">
              <a:buAutoNum type="alphaLcParenR"/>
            </a:pPr>
            <a:r>
              <a:rPr lang="tr-TR" sz="2400" dirty="0" smtClean="0"/>
              <a:t>Yeni duygular onaylanır ve yeni gelişen benlik algısı desteklenir</a:t>
            </a:r>
          </a:p>
        </p:txBody>
      </p:sp>
      <p:sp>
        <p:nvSpPr>
          <p:cNvPr id="3" name="2 Metin kutusu"/>
          <p:cNvSpPr txBox="1"/>
          <p:nvPr/>
        </p:nvSpPr>
        <p:spPr>
          <a:xfrm>
            <a:off x="214282" y="3571876"/>
            <a:ext cx="8715436" cy="3046988"/>
          </a:xfrm>
          <a:prstGeom prst="rect">
            <a:avLst/>
          </a:prstGeom>
          <a:noFill/>
        </p:spPr>
        <p:txBody>
          <a:bodyPr wrap="square" rtlCol="0">
            <a:spAutoFit/>
          </a:bodyPr>
          <a:lstStyle/>
          <a:p>
            <a:r>
              <a:rPr lang="tr-TR" sz="2400" dirty="0" smtClean="0">
                <a:solidFill>
                  <a:srgbClr val="FFFF00"/>
                </a:solidFill>
              </a:rPr>
              <a:t>DUYGU ODAKLI TERAPİ VAKA FORMÜLASYONUNUN ADIMLARI</a:t>
            </a:r>
          </a:p>
          <a:p>
            <a:endParaRPr lang="tr-TR" sz="2400" dirty="0" smtClean="0">
              <a:solidFill>
                <a:srgbClr val="FFFF00"/>
              </a:solidFill>
            </a:endParaRPr>
          </a:p>
          <a:p>
            <a:pPr marL="457200" indent="-457200">
              <a:buAutoNum type="arabicPeriod"/>
            </a:pPr>
            <a:r>
              <a:rPr lang="tr-TR" sz="2400" dirty="0" smtClean="0"/>
              <a:t>Problemi tanımlama ve danışanla işbirliği içinde sürece odaklanma</a:t>
            </a:r>
          </a:p>
          <a:p>
            <a:pPr marL="457200" indent="-457200">
              <a:buAutoNum type="arabicPeriod"/>
            </a:pPr>
            <a:r>
              <a:rPr lang="tr-TR" sz="2400" dirty="0" smtClean="0"/>
              <a:t>Danışanın </a:t>
            </a:r>
            <a:r>
              <a:rPr lang="tr-TR" sz="2400" dirty="0" err="1" smtClean="0"/>
              <a:t>şuanki</a:t>
            </a:r>
            <a:r>
              <a:rPr lang="tr-TR" sz="2400" dirty="0" smtClean="0"/>
              <a:t> öyküsünü dinleme ve keşfetme</a:t>
            </a:r>
          </a:p>
          <a:p>
            <a:pPr marL="457200" indent="-457200">
              <a:buAutoNum type="arabicPeriod"/>
            </a:pPr>
            <a:r>
              <a:rPr lang="tr-TR" sz="2400" dirty="0" smtClean="0"/>
              <a:t>Danışanın erken yaşlardaki kimliğe ilişkin hikayesi ile </a:t>
            </a:r>
            <a:r>
              <a:rPr lang="tr-TR" sz="2400" dirty="0" err="1" smtClean="0"/>
              <a:t>şuanki</a:t>
            </a:r>
            <a:r>
              <a:rPr lang="tr-TR" sz="2400" dirty="0" smtClean="0"/>
              <a:t> ilişkileri hakkında bilgi toplama</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28596" y="571480"/>
            <a:ext cx="8501122" cy="2677656"/>
          </a:xfrm>
          <a:prstGeom prst="rect">
            <a:avLst/>
          </a:prstGeom>
          <a:noFill/>
        </p:spPr>
        <p:txBody>
          <a:bodyPr wrap="square" rtlCol="0">
            <a:spAutoFit/>
          </a:bodyPr>
          <a:lstStyle/>
          <a:p>
            <a:r>
              <a:rPr lang="tr-TR" sz="2400" dirty="0" smtClean="0"/>
              <a:t>4. Danışanın yaşantılarının olumsuz taraflarını belirleme</a:t>
            </a:r>
          </a:p>
          <a:p>
            <a:r>
              <a:rPr lang="tr-TR" sz="2400" dirty="0" smtClean="0"/>
              <a:t>5. Danışanın duygusal materyali nasıl işlediğini izleme</a:t>
            </a:r>
          </a:p>
          <a:p>
            <a:r>
              <a:rPr lang="tr-TR" sz="2400" dirty="0" smtClean="0"/>
              <a:t>6. Danışanın üzülmesine neden olan içsel ve kişilerarası kaynakları belirleme</a:t>
            </a:r>
          </a:p>
          <a:p>
            <a:r>
              <a:rPr lang="tr-TR" sz="2400" dirty="0" smtClean="0"/>
              <a:t>7. Danışana üzüntü sıkıntısını giderecek görevler önerme</a:t>
            </a:r>
          </a:p>
          <a:p>
            <a:r>
              <a:rPr lang="tr-TR" sz="2400" dirty="0" smtClean="0"/>
              <a:t>8. Danışanın eylemlerine tepki verme ve sürece rehberlik etme</a:t>
            </a:r>
            <a:endParaRPr lang="tr-T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57158" y="1214422"/>
            <a:ext cx="8501122" cy="2308324"/>
          </a:xfrm>
          <a:prstGeom prst="rect">
            <a:avLst/>
          </a:prstGeom>
          <a:noFill/>
        </p:spPr>
        <p:txBody>
          <a:bodyPr wrap="square" rtlCol="0">
            <a:spAutoFit/>
          </a:bodyPr>
          <a:lstStyle/>
          <a:p>
            <a:pPr algn="ctr"/>
            <a:r>
              <a:rPr lang="tr-TR" sz="7200" b="1" dirty="0" smtClean="0">
                <a:solidFill>
                  <a:srgbClr val="FFFF00"/>
                </a:solidFill>
              </a:rPr>
              <a:t>TEKNİK VE YÖNTEMLER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428992" y="714356"/>
            <a:ext cx="5429288" cy="6278642"/>
          </a:xfrm>
          <a:prstGeom prst="rect">
            <a:avLst/>
          </a:prstGeom>
          <a:noFill/>
        </p:spPr>
        <p:txBody>
          <a:bodyPr wrap="square" rtlCol="0">
            <a:spAutoFit/>
          </a:bodyPr>
          <a:lstStyle/>
          <a:p>
            <a:r>
              <a:rPr lang="tr-TR" sz="2400" dirty="0" smtClean="0">
                <a:solidFill>
                  <a:srgbClr val="FFFF00"/>
                </a:solidFill>
              </a:rPr>
              <a:t>1- BOŞ SANDALYE TEKNİĞİ:</a:t>
            </a:r>
          </a:p>
          <a:p>
            <a:endParaRPr lang="tr-TR" dirty="0" smtClean="0"/>
          </a:p>
          <a:p>
            <a:endParaRPr lang="tr-TR" dirty="0" smtClean="0"/>
          </a:p>
          <a:p>
            <a:endParaRPr lang="tr-TR" dirty="0" smtClean="0"/>
          </a:p>
          <a:p>
            <a:r>
              <a:rPr lang="tr-TR" sz="2400" dirty="0" smtClean="0"/>
              <a:t>Bitirilmemiş işleri tamamlanabilmesi için kullanılan bir </a:t>
            </a:r>
            <a:r>
              <a:rPr lang="tr-TR" sz="2400" dirty="0" err="1" smtClean="0"/>
              <a:t>gestalt</a:t>
            </a:r>
            <a:r>
              <a:rPr lang="tr-TR" sz="2400" dirty="0" smtClean="0"/>
              <a:t> tekniğidir.  Duygu odaklı terapide bu teknik danışanın günlük yaşamda yada geçmişte yaşadığı olumsuz duyguları diyaloglar oluşturarak duygu ve düşüncesini ifade etmesi sağlanır. Danışana burada olumsuz duygu yaşadığı kişinin boş sandalyede oturduğunu hayal etmesi ve ona ilişkin duygu düşüncelerini ifade etmesi sağlanır.</a:t>
            </a:r>
          </a:p>
          <a:p>
            <a:endParaRPr lang="tr-TR" dirty="0" smtClean="0"/>
          </a:p>
          <a:p>
            <a:endParaRPr lang="tr-TR" dirty="0"/>
          </a:p>
        </p:txBody>
      </p:sp>
      <p:sp>
        <p:nvSpPr>
          <p:cNvPr id="1026" name="AutoShape 2" descr="data:image/jpeg;base64,/9j/4AAQSkZJRgABAQAAAQABAAD/2wCEAAkGBxQTEhUUEhQVFRQUFBQUFRcXFxYUGBcUFxQWFxQVFBQYHCggGBolHBQUITEhJSkrLi4uFx8zODMsNygtLiwBCgoKBQUFDgUFDisZExkrKysrKysrKysrKysrKysrKysrKysrKysrKysrKysrKysrKysrKysrKysrKysrKysrK//AABEIARQAtwMBIgACEQEDEQH/xAAcAAABBQEBAQAAAAAAAAAAAAADAAIEBQYBBwj/xABNEAABAwEEBAgHDQcDBAMAAAABAAIDEQQSITEFQVFhBgcTInGBkaEyY3Kxs9LwFCMkJTNCU3OSk7LB0RZDYoKio+E0UsIVg9PxFzV0/8QAFAEBAAAAAAAAAAAAAAAAAAAAAP/EABQRAQAAAAAAAAAAAAAAAAAAAAD/2gAMAwEAAhEDEQA/AJvGRxmW2xaQks8Ag5NrInC+xznVcwE4h41qnsvG5pF2fubqif8A+RVfHOz42m+rg9GFm7AEHo8fGhbz9B92710UcZdu8R92711ioQpIag1w4yrd4j7t3rojeMe2+J+7PrrHBqKwINi3jDtvifuz6yeOMC2eK+7PrLJsCIAg1Y4fWzbF9g+skeH1s2xfYPrLLgLqDS/t/bPFfYPrLh4wbZ4r7s+ss0QmkINL/wDIVs8T92fWXDxh23xP3Z9ZZm6uFqDSnjEtvifuz6y4eMW2+J+7PrrMXU0tQac8Y9t8T92fXTTxkW7xP3Z9dZgsTCxBqTxlW7xH3bvXTTxl27xH3bvXWVLUwtQao8Ztv8R92710w8Z9v8R92711lixDcxB6txb8MrTbbRJHPyV1sV8XGFpvX2jElxwoSkqPibbS1zf/AJz6RiSDK8cTfjWbyIfRhZexBazjeHxrN5EPo2rK2bNBbRKY1qhwqfEEDLqIxqddT2BA9jUUNXGBGAQMDV26ngLqARam3UYhNKARamlqMmlAEtXLqKVwhAEtTC1HomkIAOamFqOWpt1BHLUwtUktTC1BsuKAfC5fqD6Ri4icUg+Fy/UH0jEkGU43B8aTeRD6JqycQxWv42h8ZzeTD6NqyTRigtLNkrKBqr7EFaQBB0tXWtRS1IBB1oRQExoRQECAXU8BcDUDCE0hGomkIBFq5dRaLlEAS1cc1FIXKIAObgmlqOQuFqABamBqMWppagDdXC1HDU0tQa3ioHwqT6g+kYkn8VY+FSfUH0jEkGT42P8A7ObyYfRNWSYtZxrn40m8iH0bVk2FBbWIq0gVRYiraEoJJC4E4pBA5gRmhDjCa/SETXBrpY2uJoGlzQSdlK1QSgE4tSJApUgVyrhXoRKIAlq5dRqLhagjlq5RHLUwtQBolRELVyiATguFqKWppCADwmuajOauFqAV1cLUaiaQg1XFcPhUn1B9IxJO4sR8Kk+od6SNJBieNp3xrN5EPo2rKMK0vHA742m8iH0YWWY5BbWJytoXKjsb8Vzhjpj3MIGWaUGV0YlmIAPJlx5kYrheoKnDWEFtwq042wymCRpfM1rXOa0ijbzQ4Ne7U6hGFDmspaeHMx+TYxg31ee3AdyzFonc9znvcXPcS5znEkknMknMpjWk4AEndjliUFhbdOWiXB8ryNgN1vW1tAq5Xlj4KWl90llxr3NaHPNPCyJAqdgyzIWp0RwGZFOzlZC83TI0NF1t6NzatdWtRz27NaDDSaKmawSGJ9x1aOukjA0NSMsQc9i9a4HmU2SLl71+h8LwrlTcr1U7lNssYPLRkYF7usStD3Hrc+RLQ9qMkMbneFduv+sabsg+01yCaQmkJxcmkoOEJiemlA0hNITym0QMITSESiaUDCEwIjlwhAwhNIRE0hBqeLMfCpPqHekjXE7i1/1T/qXekjSQedccrvjab6uD0YWTikWo47MNLSnxcI/tj9VhnSHV1oNDZZVC0voLlHOla7VVzaYmgxunaQFAsbzXHar6y2oilcs96CUbHA4Q8xroi0M7edE6ued8bzIrTRULIpHsY0Na4CRtABh4L2jcC0H+dZ+xZyWatARykJ2Amop5L6FWzbVVsU1KFrgHjOgebkjd1H3SfIQWFkBNmdGPDiqxoJrjGQ6EnpAjPWptotIIglaebfYelkrSxo+0+M9SgQyXZyNUjA4eXGQ13WWuZ9grkQJhliFL0bntbup75D2B0fYgtuUpPT6SL0T/AD+/dyhaCmpLaof9k3KDyZgH4fzX0rTaQRBKDzS9nWyVhaB9p0Z6lEkfyekGHVaIHM/njN4H7NQg0hXKoYeulyB15KqZVNJQPLkkKq6HIHlNXbyaSgRTUiVwlAk0rpKaUGr4tf8AVP8AqXfjjSXOLX/VP+pd+ONJB5dx7y00rKNdyE/2wvP2Trd8fA+OJfq4fRhYaOzV2oJdll9q0VxZ5hroqezaNqciFZQ6Ca4Y17SgLpAEBsrTzojeptbk4dinx6Sho8PdSOZt4V1FwuyNwyzaelxQmcHW0pfeBl4RyVUdEBr5YnOdzA2Vm+MHnkYeEGk4a6bkF/8A9biLIyZGmSNzScxXNj3DaC1znDqU6PS0TZiRI269gxqKB7DrO0td/QqL9mG8q0cofAvNOBrccAQepzewoJ4Mu5J7uVwa4tcCK3br7pcDXK6SegoNDHbGGB8bZI6sL+T5wGTr8NOgXR1JadtQc2CaNzXGOVj6Agm44c8UrsIVLJwSlD2sEgLrjnAkHENcK69XKBNZwam5zmlvMe7DGvNNRTqp2oN1Ba2vFWur5x0jMIt9YywsmkY2SONj2PqQHBjsjQghwwxBSnmtrXXI44YiWuc3k44mm6CASH0JB5wyKDaSS3RU4DacB2oNmtrJG3o3Ne3KrSCK7F5fpCyWoytEt98jwbt598kNFTznHZVSNG2e1wnBsgacXAEYmmBwKD00SJGRYFulLWMKTCmNbta9xUmzabtBzJHlNAPmQbMypvKrJHTstSL7dxI/QhAbwllrSsRpuI/5oNpyqdygWSj4SOOTWHrI6U13ChwPyQI2h9P+KDXF64XrJDhc0ZxuHW3/AAis4WxHNkg+z6yD1TiyPwqT6h3pI0lWcTel2T2uUMvc2zkmopnIz9EkGK46G/HE1R+7g9GFm7HE0/NPYF6Rxi6H5bSkzqV5sI7ImomjODANAWECmdCf/XegxNnsjQMBTeBRWcFnaMSRj7Bb+Hgq1oyA6h34BTI+D8eRaMtiDCwWPWMVX6c0RK4xzRXeUhdUA0YHRnwmEkkY5dZXqMWhG4gNugZVpj0UOCTtCDWKgggin5oPKrBPWCt1zX2R5dccKP5FtWmoBN73pzhUZlquI7GOWkjc0FlojvigzLQI5P6XRdhUme0sgndZpYg+SOhZXmPfE8hsbo5ADXF1wtIrUUCbLpqKMsHuVwEPgjlSC3mFtD73ldOvcUESEHkoJHDnRy8jKaZuq6B/R75cd1KZZoaWiVt0Uc2OXLWQY3UOqnJt1a1nbFwqbLaLRZpwyzxzNkLJK+BKGVY95OFCGtOGum9E0zxiwNfHJAxz5GxPje082OrzG484EklroyAQKEOOKCXwViuG02cjGGd10DVHJzmfmpj2UtORNIcP5pNwr81VmguE8L7YbRdeyOezNbMAx77lojdhi0G80syPbTJaWxW6F9qkfe5joIAwljhVwknLxiMCAWZ7QgybDf0qQRhDZ8RiQHOp+T1qPc+wD26lC4IWJsts0hLVp9/ELRXGkYNSKHLwexa73Dqwogzps+1o9upC9yAYBoHUFqHWDDIbkE6O6RlhsQZw2UbCo8tjj+c3PKoGPRXNap9h3IJstcK4jMYdVdiDIy6GhOJjaf5B5qIDuD0P+xvZRbJ1kUd9mIxJFNdcABtQY6XgtAfmjtcPzUX9kINQP2nfqt4bLXZ3KPLYhmM+7sCCRxNaDbZ7XMWk86z0xNcpGfqkrzi7hAtLzShMLvxxriCdpewB1slcc6s26omKbZrJRTpoazSn+Jvo2J8UTrxqW3dQFa13mtD2IGsgBH+EURho10GwE+bFSWtTnAAVocN1e4II/JLgg20PUpUZBANDjtFO0al24EHmPHPwec6zNtkGE9jJcSMzCfCPS00eNlHLJac4x2xOE0LGye7bFE20REkCOdt4XqUxBa9w1VDWle52uzNex7Dk9rmGtaULSDXtXy7pTgNaLM5/LMPJNfHV8VJG0JocSQ7C9TForTUgoZLPNPMWjnvbzK4DBpIBJWh0bwTDaOlNT/tAqNXajaNnbZ7bKKEskia5tRzqgtFSNWPKK5l0lCT8/oBI1IOOeGBrW0AByuloGBUWa1kUp3FEtFrjLcHUAx52rbiqGbST55BBY4jJI40bQVJ8luzecEEu2ab5F14nwsafOJGuq1XFv/1G1TtmeXMsQDwQ4mklWkNuVFXEOum9gMCNyp9McXEti0e+22l960tdEeT5r2MDpA0mQmoecQKZCuvV7ZoC3C0WaCdrQBLFG+gyaS0VaOg1HUgTrNggmynarRx1UPYaIbgNiCrfAUIx4kVFQBUVqaHKverN7Qh3WnI/ogq3wHYhviNMB14KzfG3agiP+IbsskFaYv4UxzNysjHXJw7U0xFAfgXGBaHUBxidmSfnx5VySUrgvGROSSPkn6qfOj3riC4ER5WU1OLm4ah72zJSmsKjlvvkmNOeNXi2IlDtFOsGuvGvQgOK7AnV3ITG7+9PqUDlE0lajE2+G3gDzsaUG3LJFJNa84bsx2LpfqI7UEfRukGTtvMJwNHA0q12wjs6aryK32m1WvTNss9jJDI20Jq1sbZKtDnzXgatJL8GtvE0yFSNjboJLFPy0XyTzQg+DT6N+wZ3Xaq9Nc3xSudHPpC0TNB5e0FpLXAllxz3G9HSrWnlAa66DCmJCu4TcWFocQ5jYZHNFL1ncLO8gkkl0MgLHHHU5q8005oqexmkhkY7U2SNzHEayDi1w3glfVotLSKjEbl5Zx8lgs9ml5MOcy0gEuFaxlrnOjP8Li1tehB5DZNDWidjZpGvZZiSOVLXXKjAgEChNcOmuxer6At+iLDBehlmsz7oD5KtkkkIxAIo5p23aDoC0nCThuyFrYLHEbTapI2lkDBzY2OaCHTUwa0Ajm68Mhisbo3isbM2SXSExFokJIEAa1keNfBuUJ3CgHegNbLTpPS1kl5Mxssjq3OUaIp7Q0AkVDQ9rReAOFL1KV1q94kdIX9FsYSawSyx9RPKD0p7FjrZwQ0lZCTZrQydvXFJ1iuP2iqTRWm9JWF7msjbR8hlfG6lC51LxaSQ4VptIQfRJkCZfFdSxWiuEjpI2OcC1xaCWkglp1g0wU+PS5rtQaNzhuQnKoOkqoNm0m11QDeLcDtHSguHtwQXU1g9ihm2oX/UBWmzp6UE1zWnGmPQhuaNqALcCk20AoLbg40e6DTPkn1+3Gkh8GA02guAF4wuBNBUi/HQV2JIL4eHJ5Y9GxOb7YJrTz5PLHo2IwegDLJQE0JoK4YnqCfC8OaCK0IBxBHcnEpNQcAXKFOqE1za7epAO0R32lrgHNIIIOIIO1YTSGinWKXl2VLPBElLxY2tRHO0eHHUmhzFcKYh2/IQ3trgcQcCDkRsogxh4QsBBIMTnCoLefE/eKf4I1rK8bWkBaNGupQOjkjeaYhzalhpsxeD1LU6d4LvjvPsgDmE3n2d2XlRH5p3YbjqWJ02YrVZJ4oyWS3T70/B19hDrgyDjVtKUDtyDVcBLNBFYbO6Jga6WCN8pFKvkLQXuc4ipNa66BWUzwdvasvwVBbZIY68+ONjJGmodG+6C5kjTi1wrkVbtY4a0D7ZaQ0VJIA6FHke14o8Bw2EApkj31y8yFyh2YoIk+ioc2Es6K07FDmje00D6jpINFYySHYVFlk3IAs0k4fOGG9dn0qDQOdTEUo8tJIxoLpqehR5gNY7lCkaARQYGtcafkg0cWk0b3eDmspdGoI8XT3oNSLUE8St2BUDHHU49qdyxGtBvOBbwbQ6n0Tvxxrqr+LmUm0Pqf3LvxxpINpfo+Tyx6NieaIMgF+Tyh6NiHBIHCrSSNWY86CRQakqHah3jtXalA6pTXOKaHbkzlDWlDTbUdlK1QE5XoXHSobwCKEVB1Gh7kxwCB/KKg4TcGILYCXVjlpQSsAvbg4ZPG49VFdEJt1B4xbLFatHWuKSYkwtqx8jQ5zXw0wa5uJaQaEbPPsrLpWCQB0cjTXVX9Vr7RE1wLXAEHMHHBY+28BYg4vgJYT80eDXoQEkmG0dyCX1yUWTQkjcMekKNLZZW5OQSpHKK56gvle3w8TuFK0GoVQZZjvCCc+RDa2pxooUbzTM9eaI2UjHHsqgmCID5vXQJXxracN3fgg8s7DPsA86c2Y16tiCQxjdieYW50UYTu3d6Iy1nXTvCDXcXjR7pfQfuXfjjXFzi6mvWl+H7l3441xBrZgTJJj84ejYk5xCjy2hwtMrSObVpBqMTybKimae60hA4O3Lpk3FAhkNTUilMM61/REklCB/LBNMu8IRGui7ytTTXTJA87k0lBtD7oqaAe2xDZOCAdRAI1YasCgLI6iCC7HEEahTprjXHUuvNdZHRT8wkHAIFWmpNLylQEAHFIgbUEeado8IgAkAVIGJNAMddcEKWBpxopRoRmuBqChtWj27FT2jRgqcSthOyoooM9nrh+iDHTWGmTh1oYhprC009h3+ZVdp0XXI49CCvDN4713kyjHR5HYcce/Hf3KM6xSf7gO38yg4GOBxoanCgpQUyOJr3JzYjs7/AGohusr8BeFenzBF9zupma9NB5ig13FvX3S+op7y78caSZxZxuFqkLjX3hwGIP7yPXQLiDUaQryz8GkXhWoqfk2ZGqQA2LmkXe/SZ+E30bEK9vQGIG9RHWgY3Q83TQilOwupUb0ZrsFwv6ECs9owyIxydn3VCZLC0kOoCW4gnGm2ie6qBKDjs7UBZHV1diCCa66dH5oddlUN0mPhUOzcgmNOOY7ady4T7ZqO2Y7UnzVzQSqIEzkIzjYOwLjpR7EhBxjqnuRCUwPaMjT23pxeNvmQDc47Ux7iuySbCOsfoQmXxXVl0YoASVUaVrqfop5I3dqE+nsUFQ0OAANXEDMgCu/AUQHncrSeLZXuUKSPHJ3YKdxQV1olAaS4gADEuNABrJJXOUy2HfqUyeytcC1waQcwRUdYKiGz0qAAAAAKbNVBqQani5d8Jf8AUu/HGupcXTSLS+v0LvxxpILjTL/f5PKb6Nigsl3rvCGUi0yjLFmP/aYq987W4l1N5NO8oLXlN9dqQd7f+1FhdUYY9H6pjgA7IV17+lBY8oo7rQSaIYeUgK4oCX+xNlY12bWu140OIyOKFI4DPBC5bYgnB+6nYmPnFae27Dt7FGDj7FJz0BJn4G6ATsJujtofMmBtRiA07iHd6FyldaQl3hAobK5p+ULhvDRTougI5jQA/oS5amwddEDnwhAbZwBQGn5Lr5cP8ofKCtaj89WtB3kztQZY3ajVEMm/zIUkv8XcgG9r0MtftRA808IHPG7T80x89Bqr1hAGRjtvcFCtD30wz7lNNoOsDqJP5KPLNljr1Y1QaXi6d8Jfn8i7Py40kuLt1bS/6l3440kDuE7ne65ccKs9ExVwccMOtS+Fr6WuX+T0TFX8thggmNcBqonOI39RI8yhmfYuibDEoJ3K0yJ86aLW4H5tNWdfOoD5Uy6Khwc6uIpU0x3ZakE50hJJoCen/Cc20bu+vcofKe3sFxsldyCwjmGZHd+iTZmkZ9ldqiCRNMqCW6m3vCAHAnWo75qJjyDq7kFgXjaug71VsmG0U6V02htQ2oqchXE68NqCwcENyiukptQ3WjHPV19qCQWDUAmvbXqUc2neEz3V0IDPYhOYmG0prrQgG9iG9h1edFdaAhunCDTcWf8AqX1+gd6RiS7xZyh1pfQg+8urTL5SNJBE4bvpbZcfo9fimKobLhgfzWn4W8HLXNa5JIo70bgyhvsGTGg4ONcwVWjgjbPoB9uL1kFbyxpjn1JzZTrp5lPPA22E/I4bnx+smngVbK1Ebh/3I+w85BBkkdTChNNtMenGifFI6mOBplmK9KtG8E7Z9F/XF6yd+ytr+i/rj9ZBWiauX6J7H0Vizgvax+6z/jj9ZO/Zi1/Q/wBcfrIK50tNvZkmGSu9WJ4LWuvyP9cePTzvai6OC9r+ip0SR+sgqyK6kCVmI/yR16ldfszbfov64vWXXcFrZ9GftxesgoDe9v1UeWwxuc1zmAvZUtcRUtrsWl/Za2fQ/wBcfrJx4L2vVD/cjH/JBnpK/N765dRQOUfrDabi6vetIeC1s+g/uR+sm/spbK/Imn1kXrIM2ZTrqPbpQhOddW9OK1D+CFrP7n+uL1kJ/Au1n9z/AFx+sgzjZd67ym9XbuAts+i/uR+sqvSnF9pUgchRpB+c+HHrrh2II73Hb3ILnHcrocBtI0FY2k7nxjH7ZQn8BdJfRN+8j9ZBc8VLvhcn1B9IxJT+Lfg3a7NaJH2mNrGmIsBD2u519ppRp2ApIN/LZmu8IVy26sk33EzZ3n9UkkHXWNhbdphWuZzpTauOsbDmO8/qupIOGxM2d5/VPjga01AoaUzOWH6BJJAVJJJAkkkkCSSSQJJJJAkkkkCSSSQJJJJAkG02Zsgo8VANcyMepJJByz2NjCS0UJJJxJqTSuZ3DsSSSQf/2Q=="/>
          <p:cNvSpPr>
            <a:spLocks noChangeAspect="1" noChangeArrowheads="1"/>
          </p:cNvSpPr>
          <p:nvPr/>
        </p:nvSpPr>
        <p:spPr bwMode="auto">
          <a:xfrm>
            <a:off x="155575" y="-1943100"/>
            <a:ext cx="2686050" cy="40576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28" name="AutoShape 4" descr="data:image/jpeg;base64,/9j/4AAQSkZJRgABAQAAAQABAAD/2wCEAAkGBxQTEhUUEhQVFRQUFBQUFRcXFxYUGBcUFxQWFxQVFBQYHCggGBolHBQUITEhJSkrLi4uFx8zODMsNygtLiwBCgoKBQUFDgUFDisZExkrKysrKysrKysrKysrKysrKysrKysrKysrKysrKysrKysrKysrKysrKysrKysrKysrK//AABEIARQAtwMBIgACEQEDEQH/xAAcAAABBQEBAQAAAAAAAAAAAAADAAIEBQYBBwj/xABNEAABAwEEBAgHDQcDBAMAAAABAAIDEQQSITEFQVFhBgcTInGBkaEyY3Kxs9LwFCMkJTNCU3OSk7LB0RZDYoKio+E0UsIVg9PxFzV0/8QAFAEBAAAAAAAAAAAAAAAAAAAAAP/EABQRAQAAAAAAAAAAAAAAAAAAAAD/2gAMAwEAAhEDEQA/AJvGRxmW2xaQks8Ag5NrInC+xznVcwE4h41qnsvG5pF2fubqif8A+RVfHOz42m+rg9GFm7AEHo8fGhbz9B92710UcZdu8R92711ioQpIag1w4yrd4j7t3rojeMe2+J+7PrrHBqKwINi3jDtvifuz6yeOMC2eK+7PrLJsCIAg1Y4fWzbF9g+skeH1s2xfYPrLLgLqDS/t/bPFfYPrLh4wbZ4r7s+ss0QmkINL/wDIVs8T92fWXDxh23xP3Z9ZZm6uFqDSnjEtvifuz6y4eMW2+J+7PrrMXU0tQac8Y9t8T92fXTTxkW7xP3Z9dZgsTCxBqTxlW7xH3bvXTTxl27xH3bvXWVLUwtQao8Ztv8R92710w8Z9v8R92711lixDcxB6txb8MrTbbRJHPyV1sV8XGFpvX2jElxwoSkqPibbS1zf/AJz6RiSDK8cTfjWbyIfRhZexBazjeHxrN5EPo2rK2bNBbRKY1qhwqfEEDLqIxqddT2BA9jUUNXGBGAQMDV26ngLqARam3UYhNKARamlqMmlAEtXLqKVwhAEtTC1HomkIAOamFqOWpt1BHLUwtUktTC1BsuKAfC5fqD6Ri4icUg+Fy/UH0jEkGU43B8aTeRD6JqycQxWv42h8ZzeTD6NqyTRigtLNkrKBqr7EFaQBB0tXWtRS1IBB1oRQExoRQECAXU8BcDUDCE0hGomkIBFq5dRaLlEAS1cc1FIXKIAObgmlqOQuFqABamBqMWppagDdXC1HDU0tQa3ioHwqT6g+kYkn8VY+FSfUH0jEkGT42P8A7ObyYfRNWSYtZxrn40m8iH0bVk2FBbWIq0gVRYiraEoJJC4E4pBA5gRmhDjCa/SETXBrpY2uJoGlzQSdlK1QSgE4tSJApUgVyrhXoRKIAlq5dRqLhagjlq5RHLUwtQBolRELVyiATguFqKWppCADwmuajOauFqAV1cLUaiaQg1XFcPhUn1B9IxJO4sR8Kk+od6SNJBieNp3xrN5EPo2rKMK0vHA742m8iH0YWWY5BbWJytoXKjsb8Vzhjpj3MIGWaUGV0YlmIAPJlx5kYrheoKnDWEFtwq042wymCRpfM1rXOa0ijbzQ4Ne7U6hGFDmspaeHMx+TYxg31ee3AdyzFonc9znvcXPcS5znEkknMknMpjWk4AEndjliUFhbdOWiXB8ryNgN1vW1tAq5Xlj4KWl90llxr3NaHPNPCyJAqdgyzIWp0RwGZFOzlZC83TI0NF1t6NzatdWtRz27NaDDSaKmawSGJ9x1aOukjA0NSMsQc9i9a4HmU2SLl71+h8LwrlTcr1U7lNssYPLRkYF7usStD3Hrc+RLQ9qMkMbneFduv+sabsg+01yCaQmkJxcmkoOEJiemlA0hNITym0QMITSESiaUDCEwIjlwhAwhNIRE0hBqeLMfCpPqHekjXE7i1/1T/qXekjSQedccrvjab6uD0YWTikWo47MNLSnxcI/tj9VhnSHV1oNDZZVC0voLlHOla7VVzaYmgxunaQFAsbzXHar6y2oilcs96CUbHA4Q8xroi0M7edE6ued8bzIrTRULIpHsY0Na4CRtABh4L2jcC0H+dZ+xZyWatARykJ2Amop5L6FWzbVVsU1KFrgHjOgebkjd1H3SfIQWFkBNmdGPDiqxoJrjGQ6EnpAjPWptotIIglaebfYelkrSxo+0+M9SgQyXZyNUjA4eXGQ13WWuZ9grkQJhliFL0bntbup75D2B0fYgtuUpPT6SL0T/AD+/dyhaCmpLaof9k3KDyZgH4fzX0rTaQRBKDzS9nWyVhaB9p0Z6lEkfyekGHVaIHM/njN4H7NQg0hXKoYeulyB15KqZVNJQPLkkKq6HIHlNXbyaSgRTUiVwlAk0rpKaUGr4tf8AVP8AqXfjjSXOLX/VP+pd+ONJB5dx7y00rKNdyE/2wvP2Trd8fA+OJfq4fRhYaOzV2oJdll9q0VxZ5hroqezaNqciFZQ6Ca4Y17SgLpAEBsrTzojeptbk4dinx6Sho8PdSOZt4V1FwuyNwyzaelxQmcHW0pfeBl4RyVUdEBr5YnOdzA2Vm+MHnkYeEGk4a6bkF/8A9biLIyZGmSNzScxXNj3DaC1znDqU6PS0TZiRI269gxqKB7DrO0td/QqL9mG8q0cofAvNOBrccAQepzewoJ4Mu5J7uVwa4tcCK3br7pcDXK6SegoNDHbGGB8bZI6sL+T5wGTr8NOgXR1JadtQc2CaNzXGOVj6Agm44c8UrsIVLJwSlD2sEgLrjnAkHENcK69XKBNZwam5zmlvMe7DGvNNRTqp2oN1Ba2vFWur5x0jMIt9YywsmkY2SONj2PqQHBjsjQghwwxBSnmtrXXI44YiWuc3k44mm6CASH0JB5wyKDaSS3RU4DacB2oNmtrJG3o3Ne3KrSCK7F5fpCyWoytEt98jwbt598kNFTznHZVSNG2e1wnBsgacXAEYmmBwKD00SJGRYFulLWMKTCmNbta9xUmzabtBzJHlNAPmQbMypvKrJHTstSL7dxI/QhAbwllrSsRpuI/5oNpyqdygWSj4SOOTWHrI6U13ChwPyQI2h9P+KDXF64XrJDhc0ZxuHW3/AAis4WxHNkg+z6yD1TiyPwqT6h3pI0lWcTel2T2uUMvc2zkmopnIz9EkGK46G/HE1R+7g9GFm7HE0/NPYF6Rxi6H5bSkzqV5sI7ImomjODANAWECmdCf/XegxNnsjQMBTeBRWcFnaMSRj7Bb+Hgq1oyA6h34BTI+D8eRaMtiDCwWPWMVX6c0RK4xzRXeUhdUA0YHRnwmEkkY5dZXqMWhG4gNugZVpj0UOCTtCDWKgggin5oPKrBPWCt1zX2R5dccKP5FtWmoBN73pzhUZlquI7GOWkjc0FlojvigzLQI5P6XRdhUme0sgndZpYg+SOhZXmPfE8hsbo5ADXF1wtIrUUCbLpqKMsHuVwEPgjlSC3mFtD73ldOvcUESEHkoJHDnRy8jKaZuq6B/R75cd1KZZoaWiVt0Uc2OXLWQY3UOqnJt1a1nbFwqbLaLRZpwyzxzNkLJK+BKGVY95OFCGtOGum9E0zxiwNfHJAxz5GxPje082OrzG484EklroyAQKEOOKCXwViuG02cjGGd10DVHJzmfmpj2UtORNIcP5pNwr81VmguE8L7YbRdeyOezNbMAx77lojdhi0G80syPbTJaWxW6F9qkfe5joIAwljhVwknLxiMCAWZ7QgybDf0qQRhDZ8RiQHOp+T1qPc+wD26lC4IWJsts0hLVp9/ELRXGkYNSKHLwexa73Dqwogzps+1o9upC9yAYBoHUFqHWDDIbkE6O6RlhsQZw2UbCo8tjj+c3PKoGPRXNap9h3IJstcK4jMYdVdiDIy6GhOJjaf5B5qIDuD0P+xvZRbJ1kUd9mIxJFNdcABtQY6XgtAfmjtcPzUX9kINQP2nfqt4bLXZ3KPLYhmM+7sCCRxNaDbZ7XMWk86z0xNcpGfqkrzi7hAtLzShMLvxxriCdpewB1slcc6s26omKbZrJRTpoazSn+Jvo2J8UTrxqW3dQFa13mtD2IGsgBH+EURho10GwE+bFSWtTnAAVocN1e4II/JLgg20PUpUZBANDjtFO0al24EHmPHPwec6zNtkGE9jJcSMzCfCPS00eNlHLJac4x2xOE0LGye7bFE20REkCOdt4XqUxBa9w1VDWle52uzNex7Dk9rmGtaULSDXtXy7pTgNaLM5/LMPJNfHV8VJG0JocSQ7C9TForTUgoZLPNPMWjnvbzK4DBpIBJWh0bwTDaOlNT/tAqNXajaNnbZ7bKKEskia5tRzqgtFSNWPKK5l0lCT8/oBI1IOOeGBrW0AByuloGBUWa1kUp3FEtFrjLcHUAx52rbiqGbST55BBY4jJI40bQVJ8luzecEEu2ab5F14nwsafOJGuq1XFv/1G1TtmeXMsQDwQ4mklWkNuVFXEOum9gMCNyp9McXEti0e+22l960tdEeT5r2MDpA0mQmoecQKZCuvV7ZoC3C0WaCdrQBLFG+gyaS0VaOg1HUgTrNggmynarRx1UPYaIbgNiCrfAUIx4kVFQBUVqaHKverN7Qh3WnI/ogq3wHYhviNMB14KzfG3agiP+IbsskFaYv4UxzNysjHXJw7U0xFAfgXGBaHUBxidmSfnx5VySUrgvGROSSPkn6qfOj3riC4ER5WU1OLm4ah72zJSmsKjlvvkmNOeNXi2IlDtFOsGuvGvQgOK7AnV3ITG7+9PqUDlE0lajE2+G3gDzsaUG3LJFJNa84bsx2LpfqI7UEfRukGTtvMJwNHA0q12wjs6aryK32m1WvTNss9jJDI20Jq1sbZKtDnzXgatJL8GtvE0yFSNjboJLFPy0XyTzQg+DT6N+wZ3Xaq9Nc3xSudHPpC0TNB5e0FpLXAllxz3G9HSrWnlAa66DCmJCu4TcWFocQ5jYZHNFL1ncLO8gkkl0MgLHHHU5q8005oqexmkhkY7U2SNzHEayDi1w3glfVotLSKjEbl5Zx8lgs9ml5MOcy0gEuFaxlrnOjP8Li1tehB5DZNDWidjZpGvZZiSOVLXXKjAgEChNcOmuxer6At+iLDBehlmsz7oD5KtkkkIxAIo5p23aDoC0nCThuyFrYLHEbTapI2lkDBzY2OaCHTUwa0Ajm68Mhisbo3isbM2SXSExFokJIEAa1keNfBuUJ3CgHegNbLTpPS1kl5Mxssjq3OUaIp7Q0AkVDQ9rReAOFL1KV1q94kdIX9FsYSawSyx9RPKD0p7FjrZwQ0lZCTZrQydvXFJ1iuP2iqTRWm9JWF7msjbR8hlfG6lC51LxaSQ4VptIQfRJkCZfFdSxWiuEjpI2OcC1xaCWkglp1g0wU+PS5rtQaNzhuQnKoOkqoNm0m11QDeLcDtHSguHtwQXU1g9ihm2oX/UBWmzp6UE1zWnGmPQhuaNqALcCk20AoLbg40e6DTPkn1+3Gkh8GA02guAF4wuBNBUi/HQV2JIL4eHJ5Y9GxOb7YJrTz5PLHo2IwegDLJQE0JoK4YnqCfC8OaCK0IBxBHcnEpNQcAXKFOqE1za7epAO0R32lrgHNIIIOIIO1YTSGinWKXl2VLPBElLxY2tRHO0eHHUmhzFcKYh2/IQ3trgcQcCDkRsogxh4QsBBIMTnCoLefE/eKf4I1rK8bWkBaNGupQOjkjeaYhzalhpsxeD1LU6d4LvjvPsgDmE3n2d2XlRH5p3YbjqWJ02YrVZJ4oyWS3T70/B19hDrgyDjVtKUDtyDVcBLNBFYbO6Jga6WCN8pFKvkLQXuc4ipNa66BWUzwdvasvwVBbZIY68+ONjJGmodG+6C5kjTi1wrkVbtY4a0D7ZaQ0VJIA6FHke14o8Bw2EApkj31y8yFyh2YoIk+ioc2Es6K07FDmje00D6jpINFYySHYVFlk3IAs0k4fOGG9dn0qDQOdTEUo8tJIxoLpqehR5gNY7lCkaARQYGtcafkg0cWk0b3eDmspdGoI8XT3oNSLUE8St2BUDHHU49qdyxGtBvOBbwbQ6n0Tvxxrqr+LmUm0Pqf3LvxxpINpfo+Tyx6NieaIMgF+Tyh6NiHBIHCrSSNWY86CRQakqHah3jtXalA6pTXOKaHbkzlDWlDTbUdlK1QE5XoXHSobwCKEVB1Gh7kxwCB/KKg4TcGILYCXVjlpQSsAvbg4ZPG49VFdEJt1B4xbLFatHWuKSYkwtqx8jQ5zXw0wa5uJaQaEbPPsrLpWCQB0cjTXVX9Vr7RE1wLXAEHMHHBY+28BYg4vgJYT80eDXoQEkmG0dyCX1yUWTQkjcMekKNLZZW5OQSpHKK56gvle3w8TuFK0GoVQZZjvCCc+RDa2pxooUbzTM9eaI2UjHHsqgmCID5vXQJXxracN3fgg8s7DPsA86c2Y16tiCQxjdieYW50UYTu3d6Iy1nXTvCDXcXjR7pfQfuXfjjXFzi6mvWl+H7l3441xBrZgTJJj84ejYk5xCjy2hwtMrSObVpBqMTybKimae60hA4O3Lpk3FAhkNTUilMM61/REklCB/LBNMu8IRGui7ytTTXTJA87k0lBtD7oqaAe2xDZOCAdRAI1YasCgLI6iCC7HEEahTprjXHUuvNdZHRT8wkHAIFWmpNLylQEAHFIgbUEeado8IgAkAVIGJNAMddcEKWBpxopRoRmuBqChtWj27FT2jRgqcSthOyoooM9nrh+iDHTWGmTh1oYhprC009h3+ZVdp0XXI49CCvDN4713kyjHR5HYcce/Hf3KM6xSf7gO38yg4GOBxoanCgpQUyOJr3JzYjs7/AGohusr8BeFenzBF9zupma9NB5ig13FvX3S+op7y78caSZxZxuFqkLjX3hwGIP7yPXQLiDUaQryz8GkXhWoqfk2ZGqQA2LmkXe/SZ+E30bEK9vQGIG9RHWgY3Q83TQilOwupUb0ZrsFwv6ECs9owyIxydn3VCZLC0kOoCW4gnGm2ie6qBKDjs7UBZHV1diCCa66dH5oddlUN0mPhUOzcgmNOOY7ady4T7ZqO2Y7UnzVzQSqIEzkIzjYOwLjpR7EhBxjqnuRCUwPaMjT23pxeNvmQDc47Ux7iuySbCOsfoQmXxXVl0YoASVUaVrqfop5I3dqE+nsUFQ0OAANXEDMgCu/AUQHncrSeLZXuUKSPHJ3YKdxQV1olAaS4gADEuNABrJJXOUy2HfqUyeytcC1waQcwRUdYKiGz0qAAAAAKbNVBqQani5d8Jf8AUu/HGupcXTSLS+v0LvxxpILjTL/f5PKb6Nigsl3rvCGUi0yjLFmP/aYq987W4l1N5NO8oLXlN9dqQd7f+1FhdUYY9H6pjgA7IV17+lBY8oo7rQSaIYeUgK4oCX+xNlY12bWu140OIyOKFI4DPBC5bYgnB+6nYmPnFae27Dt7FGDj7FJz0BJn4G6ATsJujtofMmBtRiA07iHd6FyldaQl3hAobK5p+ULhvDRTougI5jQA/oS5amwddEDnwhAbZwBQGn5Lr5cP8ofKCtaj89WtB3kztQZY3ajVEMm/zIUkv8XcgG9r0MtftRA808IHPG7T80x89Bqr1hAGRjtvcFCtD30wz7lNNoOsDqJP5KPLNljr1Y1QaXi6d8Jfn8i7Py40kuLt1bS/6l3440kDuE7ne65ccKs9ExVwccMOtS+Fr6WuX+T0TFX8thggmNcBqonOI39RI8yhmfYuibDEoJ3K0yJ86aLW4H5tNWdfOoD5Uy6Khwc6uIpU0x3ZakE50hJJoCen/Cc20bu+vcofKe3sFxsldyCwjmGZHd+iTZmkZ9ldqiCRNMqCW6m3vCAHAnWo75qJjyDq7kFgXjaug71VsmG0U6V02htQ2oqchXE68NqCwcENyiukptQ3WjHPV19qCQWDUAmvbXqUc2neEz3V0IDPYhOYmG0prrQgG9iG9h1edFdaAhunCDTcWf8AqX1+gd6RiS7xZyh1pfQg+8urTL5SNJBE4bvpbZcfo9fimKobLhgfzWn4W8HLXNa5JIo70bgyhvsGTGg4ONcwVWjgjbPoB9uL1kFbyxpjn1JzZTrp5lPPA22E/I4bnx+smngVbK1Ebh/3I+w85BBkkdTChNNtMenGifFI6mOBplmK9KtG8E7Z9F/XF6yd+ytr+i/rj9ZBWiauX6J7H0Vizgvax+6z/jj9ZO/Zi1/Q/wBcfrIK50tNvZkmGSu9WJ4LWuvyP9cePTzvai6OC9r+ip0SR+sgqyK6kCVmI/yR16ldfszbfov64vWXXcFrZ9GftxesgoDe9v1UeWwxuc1zmAvZUtcRUtrsWl/Za2fQ/wBcfrJx4L2vVD/cjH/JBnpK/N765dRQOUfrDabi6vetIeC1s+g/uR+sm/spbK/Imn1kXrIM2ZTrqPbpQhOddW9OK1D+CFrP7n+uL1kJ/Au1n9z/AFx+sgzjZd67ym9XbuAts+i/uR+sqvSnF9pUgchRpB+c+HHrrh2II73Hb3ILnHcrocBtI0FY2k7nxjH7ZQn8BdJfRN+8j9ZBc8VLvhcn1B9IxJT+Lfg3a7NaJH2mNrGmIsBD2u519ppRp2ApIN/LZmu8IVy26sk33EzZ3n9UkkHXWNhbdphWuZzpTauOsbDmO8/qupIOGxM2d5/VPjga01AoaUzOWH6BJJAVJJJAkkkkCSSSQJJJJAkkkkCSSSQJJJJAkG02Zsgo8VANcyMepJJByz2NjCS0UJJJxJqTSuZ3DsSSSQf/2Q=="/>
          <p:cNvSpPr>
            <a:spLocks noChangeAspect="1" noChangeArrowheads="1"/>
          </p:cNvSpPr>
          <p:nvPr/>
        </p:nvSpPr>
        <p:spPr bwMode="auto">
          <a:xfrm>
            <a:off x="155575" y="-1943100"/>
            <a:ext cx="2686050" cy="40576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0" name="AutoShape 6" descr="data:image/jpeg;base64,/9j/4AAQSkZJRgABAQAAAQABAAD/2wCEAAkGBxQTEhUUEhQVFRQUFBQUFRcXFxYUGBcUFxQWFxQVFBQYHCggGBolHBQUITEhJSkrLi4uFx8zODMsNygtLiwBCgoKBQUFDgUFDisZExkrKysrKysrKysrKysrKysrKysrKysrKysrKysrKysrKysrKysrKysrKysrKysrKysrK//AABEIARQAtwMBIgACEQEDEQH/xAAcAAABBQEBAQAAAAAAAAAAAAADAAIEBQYBBwj/xABNEAABAwEEBAgHDQcDBAMAAAABAAIDEQQSITEFQVFhBgcTInGBkaEyY3Kxs9LwFCMkJTNCU3OSk7LB0RZDYoKio+E0UsIVg9PxFzV0/8QAFAEBAAAAAAAAAAAAAAAAAAAAAP/EABQRAQAAAAAAAAAAAAAAAAAAAAD/2gAMAwEAAhEDEQA/AJvGRxmW2xaQks8Ag5NrInC+xznVcwE4h41qnsvG5pF2fubqif8A+RVfHOz42m+rg9GFm7AEHo8fGhbz9B92710UcZdu8R92711ioQpIag1w4yrd4j7t3rojeMe2+J+7PrrHBqKwINi3jDtvifuz6yeOMC2eK+7PrLJsCIAg1Y4fWzbF9g+skeH1s2xfYPrLLgLqDS/t/bPFfYPrLh4wbZ4r7s+ss0QmkINL/wDIVs8T92fWXDxh23xP3Z9ZZm6uFqDSnjEtvifuz6y4eMW2+J+7PrrMXU0tQac8Y9t8T92fXTTxkW7xP3Z9dZgsTCxBqTxlW7xH3bvXTTxl27xH3bvXWVLUwtQao8Ztv8R92710w8Z9v8R92711lixDcxB6txb8MrTbbRJHPyV1sV8XGFpvX2jElxwoSkqPibbS1zf/AJz6RiSDK8cTfjWbyIfRhZexBazjeHxrN5EPo2rK2bNBbRKY1qhwqfEEDLqIxqddT2BA9jUUNXGBGAQMDV26ngLqARam3UYhNKARamlqMmlAEtXLqKVwhAEtTC1HomkIAOamFqOWpt1BHLUwtUktTC1BsuKAfC5fqD6Ri4icUg+Fy/UH0jEkGU43B8aTeRD6JqycQxWv42h8ZzeTD6NqyTRigtLNkrKBqr7EFaQBB0tXWtRS1IBB1oRQExoRQECAXU8BcDUDCE0hGomkIBFq5dRaLlEAS1cc1FIXKIAObgmlqOQuFqABamBqMWppagDdXC1HDU0tQa3ioHwqT6g+kYkn8VY+FSfUH0jEkGT42P8A7ObyYfRNWSYtZxrn40m8iH0bVk2FBbWIq0gVRYiraEoJJC4E4pBA5gRmhDjCa/SETXBrpY2uJoGlzQSdlK1QSgE4tSJApUgVyrhXoRKIAlq5dRqLhagjlq5RHLUwtQBolRELVyiATguFqKWppCADwmuajOauFqAV1cLUaiaQg1XFcPhUn1B9IxJO4sR8Kk+od6SNJBieNp3xrN5EPo2rKMK0vHA742m8iH0YWWY5BbWJytoXKjsb8Vzhjpj3MIGWaUGV0YlmIAPJlx5kYrheoKnDWEFtwq042wymCRpfM1rXOa0ijbzQ4Ne7U6hGFDmspaeHMx+TYxg31ee3AdyzFonc9znvcXPcS5znEkknMknMpjWk4AEndjliUFhbdOWiXB8ryNgN1vW1tAq5Xlj4KWl90llxr3NaHPNPCyJAqdgyzIWp0RwGZFOzlZC83TI0NF1t6NzatdWtRz27NaDDSaKmawSGJ9x1aOukjA0NSMsQc9i9a4HmU2SLl71+h8LwrlTcr1U7lNssYPLRkYF7usStD3Hrc+RLQ9qMkMbneFduv+sabsg+01yCaQmkJxcmkoOEJiemlA0hNITym0QMITSESiaUDCEwIjlwhAwhNIRE0hBqeLMfCpPqHekjXE7i1/1T/qXekjSQedccrvjab6uD0YWTikWo47MNLSnxcI/tj9VhnSHV1oNDZZVC0voLlHOla7VVzaYmgxunaQFAsbzXHar6y2oilcs96CUbHA4Q8xroi0M7edE6ued8bzIrTRULIpHsY0Na4CRtABh4L2jcC0H+dZ+xZyWatARykJ2Amop5L6FWzbVVsU1KFrgHjOgebkjd1H3SfIQWFkBNmdGPDiqxoJrjGQ6EnpAjPWptotIIglaebfYelkrSxo+0+M9SgQyXZyNUjA4eXGQ13WWuZ9grkQJhliFL0bntbup75D2B0fYgtuUpPT6SL0T/AD+/dyhaCmpLaof9k3KDyZgH4fzX0rTaQRBKDzS9nWyVhaB9p0Z6lEkfyekGHVaIHM/njN4H7NQg0hXKoYeulyB15KqZVNJQPLkkKq6HIHlNXbyaSgRTUiVwlAk0rpKaUGr4tf8AVP8AqXfjjSXOLX/VP+pd+ONJB5dx7y00rKNdyE/2wvP2Trd8fA+OJfq4fRhYaOzV2oJdll9q0VxZ5hroqezaNqciFZQ6Ca4Y17SgLpAEBsrTzojeptbk4dinx6Sho8PdSOZt4V1FwuyNwyzaelxQmcHW0pfeBl4RyVUdEBr5YnOdzA2Vm+MHnkYeEGk4a6bkF/8A9biLIyZGmSNzScxXNj3DaC1znDqU6PS0TZiRI269gxqKB7DrO0td/QqL9mG8q0cofAvNOBrccAQepzewoJ4Mu5J7uVwa4tcCK3br7pcDXK6SegoNDHbGGB8bZI6sL+T5wGTr8NOgXR1JadtQc2CaNzXGOVj6Agm44c8UrsIVLJwSlD2sEgLrjnAkHENcK69XKBNZwam5zmlvMe7DGvNNRTqp2oN1Ba2vFWur5x0jMIt9YywsmkY2SONj2PqQHBjsjQghwwxBSnmtrXXI44YiWuc3k44mm6CASH0JB5wyKDaSS3RU4DacB2oNmtrJG3o3Ne3KrSCK7F5fpCyWoytEt98jwbt598kNFTznHZVSNG2e1wnBsgacXAEYmmBwKD00SJGRYFulLWMKTCmNbta9xUmzabtBzJHlNAPmQbMypvKrJHTstSL7dxI/QhAbwllrSsRpuI/5oNpyqdygWSj4SOOTWHrI6U13ChwPyQI2h9P+KDXF64XrJDhc0ZxuHW3/AAis4WxHNkg+z6yD1TiyPwqT6h3pI0lWcTel2T2uUMvc2zkmopnIz9EkGK46G/HE1R+7g9GFm7HE0/NPYF6Rxi6H5bSkzqV5sI7ImomjODANAWECmdCf/XegxNnsjQMBTeBRWcFnaMSRj7Bb+Hgq1oyA6h34BTI+D8eRaMtiDCwWPWMVX6c0RK4xzRXeUhdUA0YHRnwmEkkY5dZXqMWhG4gNugZVpj0UOCTtCDWKgggin5oPKrBPWCt1zX2R5dccKP5FtWmoBN73pzhUZlquI7GOWkjc0FlojvigzLQI5P6XRdhUme0sgndZpYg+SOhZXmPfE8hsbo5ADXF1wtIrUUCbLpqKMsHuVwEPgjlSC3mFtD73ldOvcUESEHkoJHDnRy8jKaZuq6B/R75cd1KZZoaWiVt0Uc2OXLWQY3UOqnJt1a1nbFwqbLaLRZpwyzxzNkLJK+BKGVY95OFCGtOGum9E0zxiwNfHJAxz5GxPje082OrzG484EklroyAQKEOOKCXwViuG02cjGGd10DVHJzmfmpj2UtORNIcP5pNwr81VmguE8L7YbRdeyOezNbMAx77lojdhi0G80syPbTJaWxW6F9qkfe5joIAwljhVwknLxiMCAWZ7QgybDf0qQRhDZ8RiQHOp+T1qPc+wD26lC4IWJsts0hLVp9/ELRXGkYNSKHLwexa73Dqwogzps+1o9upC9yAYBoHUFqHWDDIbkE6O6RlhsQZw2UbCo8tjj+c3PKoGPRXNap9h3IJstcK4jMYdVdiDIy6GhOJjaf5B5qIDuD0P+xvZRbJ1kUd9mIxJFNdcABtQY6XgtAfmjtcPzUX9kINQP2nfqt4bLXZ3KPLYhmM+7sCCRxNaDbZ7XMWk86z0xNcpGfqkrzi7hAtLzShMLvxxriCdpewB1slcc6s26omKbZrJRTpoazSn+Jvo2J8UTrxqW3dQFa13mtD2IGsgBH+EURho10GwE+bFSWtTnAAVocN1e4II/JLgg20PUpUZBANDjtFO0al24EHmPHPwec6zNtkGE9jJcSMzCfCPS00eNlHLJac4x2xOE0LGye7bFE20REkCOdt4XqUxBa9w1VDWle52uzNex7Dk9rmGtaULSDXtXy7pTgNaLM5/LMPJNfHV8VJG0JocSQ7C9TForTUgoZLPNPMWjnvbzK4DBpIBJWh0bwTDaOlNT/tAqNXajaNnbZ7bKKEskia5tRzqgtFSNWPKK5l0lCT8/oBI1IOOeGBrW0AByuloGBUWa1kUp3FEtFrjLcHUAx52rbiqGbST55BBY4jJI40bQVJ8luzecEEu2ab5F14nwsafOJGuq1XFv/1G1TtmeXMsQDwQ4mklWkNuVFXEOum9gMCNyp9McXEti0e+22l960tdEeT5r2MDpA0mQmoecQKZCuvV7ZoC3C0WaCdrQBLFG+gyaS0VaOg1HUgTrNggmynarRx1UPYaIbgNiCrfAUIx4kVFQBUVqaHKverN7Qh3WnI/ogq3wHYhviNMB14KzfG3agiP+IbsskFaYv4UxzNysjHXJw7U0xFAfgXGBaHUBxidmSfnx5VySUrgvGROSSPkn6qfOj3riC4ER5WU1OLm4ah72zJSmsKjlvvkmNOeNXi2IlDtFOsGuvGvQgOK7AnV3ITG7+9PqUDlE0lajE2+G3gDzsaUG3LJFJNa84bsx2LpfqI7UEfRukGTtvMJwNHA0q12wjs6aryK32m1WvTNss9jJDI20Jq1sbZKtDnzXgatJL8GtvE0yFSNjboJLFPy0XyTzQg+DT6N+wZ3Xaq9Nc3xSudHPpC0TNB5e0FpLXAllxz3G9HSrWnlAa66DCmJCu4TcWFocQ5jYZHNFL1ncLO8gkkl0MgLHHHU5q8005oqexmkhkY7U2SNzHEayDi1w3glfVotLSKjEbl5Zx8lgs9ml5MOcy0gEuFaxlrnOjP8Li1tehB5DZNDWidjZpGvZZiSOVLXXKjAgEChNcOmuxer6At+iLDBehlmsz7oD5KtkkkIxAIo5p23aDoC0nCThuyFrYLHEbTapI2lkDBzY2OaCHTUwa0Ajm68Mhisbo3isbM2SXSExFokJIEAa1keNfBuUJ3CgHegNbLTpPS1kl5Mxssjq3OUaIp7Q0AkVDQ9rReAOFL1KV1q94kdIX9FsYSawSyx9RPKD0p7FjrZwQ0lZCTZrQydvXFJ1iuP2iqTRWm9JWF7msjbR8hlfG6lC51LxaSQ4VptIQfRJkCZfFdSxWiuEjpI2OcC1xaCWkglp1g0wU+PS5rtQaNzhuQnKoOkqoNm0m11QDeLcDtHSguHtwQXU1g9ihm2oX/UBWmzp6UE1zWnGmPQhuaNqALcCk20AoLbg40e6DTPkn1+3Gkh8GA02guAF4wuBNBUi/HQV2JIL4eHJ5Y9GxOb7YJrTz5PLHo2IwegDLJQE0JoK4YnqCfC8OaCK0IBxBHcnEpNQcAXKFOqE1za7epAO0R32lrgHNIIIOIIO1YTSGinWKXl2VLPBElLxY2tRHO0eHHUmhzFcKYh2/IQ3trgcQcCDkRsogxh4QsBBIMTnCoLefE/eKf4I1rK8bWkBaNGupQOjkjeaYhzalhpsxeD1LU6d4LvjvPsgDmE3n2d2XlRH5p3YbjqWJ02YrVZJ4oyWS3T70/B19hDrgyDjVtKUDtyDVcBLNBFYbO6Jga6WCN8pFKvkLQXuc4ipNa66BWUzwdvasvwVBbZIY68+ONjJGmodG+6C5kjTi1wrkVbtY4a0D7ZaQ0VJIA6FHke14o8Bw2EApkj31y8yFyh2YoIk+ioc2Es6K07FDmje00D6jpINFYySHYVFlk3IAs0k4fOGG9dn0qDQOdTEUo8tJIxoLpqehR5gNY7lCkaARQYGtcafkg0cWk0b3eDmspdGoI8XT3oNSLUE8St2BUDHHU49qdyxGtBvOBbwbQ6n0Tvxxrqr+LmUm0Pqf3LvxxpINpfo+Tyx6NieaIMgF+Tyh6NiHBIHCrSSNWY86CRQakqHah3jtXalA6pTXOKaHbkzlDWlDTbUdlK1QE5XoXHSobwCKEVB1Gh7kxwCB/KKg4TcGILYCXVjlpQSsAvbg4ZPG49VFdEJt1B4xbLFatHWuKSYkwtqx8jQ5zXw0wa5uJaQaEbPPsrLpWCQB0cjTXVX9Vr7RE1wLXAEHMHHBY+28BYg4vgJYT80eDXoQEkmG0dyCX1yUWTQkjcMekKNLZZW5OQSpHKK56gvle3w8TuFK0GoVQZZjvCCc+RDa2pxooUbzTM9eaI2UjHHsqgmCID5vXQJXxracN3fgg8s7DPsA86c2Y16tiCQxjdieYW50UYTu3d6Iy1nXTvCDXcXjR7pfQfuXfjjXFzi6mvWl+H7l3441xBrZgTJJj84ejYk5xCjy2hwtMrSObVpBqMTybKimae60hA4O3Lpk3FAhkNTUilMM61/REklCB/LBNMu8IRGui7ytTTXTJA87k0lBtD7oqaAe2xDZOCAdRAI1YasCgLI6iCC7HEEahTprjXHUuvNdZHRT8wkHAIFWmpNLylQEAHFIgbUEeado8IgAkAVIGJNAMddcEKWBpxopRoRmuBqChtWj27FT2jRgqcSthOyoooM9nrh+iDHTWGmTh1oYhprC009h3+ZVdp0XXI49CCvDN4713kyjHR5HYcce/Hf3KM6xSf7gO38yg4GOBxoanCgpQUyOJr3JzYjs7/AGohusr8BeFenzBF9zupma9NB5ig13FvX3S+op7y78caSZxZxuFqkLjX3hwGIP7yPXQLiDUaQryz8GkXhWoqfk2ZGqQA2LmkXe/SZ+E30bEK9vQGIG9RHWgY3Q83TQilOwupUb0ZrsFwv6ECs9owyIxydn3VCZLC0kOoCW4gnGm2ie6qBKDjs7UBZHV1diCCa66dH5oddlUN0mPhUOzcgmNOOY7ady4T7ZqO2Y7UnzVzQSqIEzkIzjYOwLjpR7EhBxjqnuRCUwPaMjT23pxeNvmQDc47Ux7iuySbCOsfoQmXxXVl0YoASVUaVrqfop5I3dqE+nsUFQ0OAANXEDMgCu/AUQHncrSeLZXuUKSPHJ3YKdxQV1olAaS4gADEuNABrJJXOUy2HfqUyeytcC1waQcwRUdYKiGz0qAAAAAKbNVBqQani5d8Jf8AUu/HGupcXTSLS+v0LvxxpILjTL/f5PKb6Nigsl3rvCGUi0yjLFmP/aYq987W4l1N5NO8oLXlN9dqQd7f+1FhdUYY9H6pjgA7IV17+lBY8oo7rQSaIYeUgK4oCX+xNlY12bWu140OIyOKFI4DPBC5bYgnB+6nYmPnFae27Dt7FGDj7FJz0BJn4G6ATsJujtofMmBtRiA07iHd6FyldaQl3hAobK5p+ULhvDRTougI5jQA/oS5amwddEDnwhAbZwBQGn5Lr5cP8ofKCtaj89WtB3kztQZY3ajVEMm/zIUkv8XcgG9r0MtftRA808IHPG7T80x89Bqr1hAGRjtvcFCtD30wz7lNNoOsDqJP5KPLNljr1Y1QaXi6d8Jfn8i7Py40kuLt1bS/6l3440kDuE7ne65ccKs9ExVwccMOtS+Fr6WuX+T0TFX8thggmNcBqonOI39RI8yhmfYuibDEoJ3K0yJ86aLW4H5tNWdfOoD5Uy6Khwc6uIpU0x3ZakE50hJJoCen/Cc20bu+vcofKe3sFxsldyCwjmGZHd+iTZmkZ9ldqiCRNMqCW6m3vCAHAnWo75qJjyDq7kFgXjaug71VsmG0U6V02htQ2oqchXE68NqCwcENyiukptQ3WjHPV19qCQWDUAmvbXqUc2neEz3V0IDPYhOYmG0prrQgG9iG9h1edFdaAhunCDTcWf8AqX1+gd6RiS7xZyh1pfQg+8urTL5SNJBE4bvpbZcfo9fimKobLhgfzWn4W8HLXNa5JIo70bgyhvsGTGg4ONcwVWjgjbPoB9uL1kFbyxpjn1JzZTrp5lPPA22E/I4bnx+smngVbK1Ebh/3I+w85BBkkdTChNNtMenGifFI6mOBplmK9KtG8E7Z9F/XF6yd+ytr+i/rj9ZBWiauX6J7H0Vizgvax+6z/jj9ZO/Zi1/Q/wBcfrIK50tNvZkmGSu9WJ4LWuvyP9cePTzvai6OC9r+ip0SR+sgqyK6kCVmI/yR16ldfszbfov64vWXXcFrZ9GftxesgoDe9v1UeWwxuc1zmAvZUtcRUtrsWl/Za2fQ/wBcfrJx4L2vVD/cjH/JBnpK/N765dRQOUfrDabi6vetIeC1s+g/uR+sm/spbK/Imn1kXrIM2ZTrqPbpQhOddW9OK1D+CFrP7n+uL1kJ/Au1n9z/AFx+sgzjZd67ym9XbuAts+i/uR+sqvSnF9pUgchRpB+c+HHrrh2II73Hb3ILnHcrocBtI0FY2k7nxjH7ZQn8BdJfRN+8j9ZBc8VLvhcn1B9IxJT+Lfg3a7NaJH2mNrGmIsBD2u519ppRp2ApIN/LZmu8IVy26sk33EzZ3n9UkkHXWNhbdphWuZzpTauOsbDmO8/qupIOGxM2d5/VPjga01AoaUzOWH6BJJAVJJJAkkkkCSSSQJJJJAkkkkCSSSQJJJJAkG02Zsgo8VANcyMepJJByz2NjCS0UJJJxJqTSuZ3DsSSSQf/2Q=="/>
          <p:cNvSpPr>
            <a:spLocks noChangeAspect="1" noChangeArrowheads="1"/>
          </p:cNvSpPr>
          <p:nvPr/>
        </p:nvSpPr>
        <p:spPr bwMode="auto">
          <a:xfrm>
            <a:off x="155575" y="-1943100"/>
            <a:ext cx="2686050" cy="40576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31" name="Picture 7" descr="C:\Documents and Settings\özal\Desktop\içerik.jpeg"/>
          <p:cNvPicPr>
            <a:picLocks noChangeAspect="1" noChangeArrowheads="1"/>
          </p:cNvPicPr>
          <p:nvPr/>
        </p:nvPicPr>
        <p:blipFill>
          <a:blip r:embed="rId2"/>
          <a:srcRect/>
          <a:stretch>
            <a:fillRect/>
          </a:stretch>
        </p:blipFill>
        <p:spPr bwMode="auto">
          <a:xfrm>
            <a:off x="214282" y="1142984"/>
            <a:ext cx="2786082" cy="4786346"/>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85720" y="571480"/>
            <a:ext cx="8286840" cy="1200329"/>
          </a:xfrm>
          <a:prstGeom prst="rect">
            <a:avLst/>
          </a:prstGeom>
          <a:noFill/>
        </p:spPr>
        <p:txBody>
          <a:bodyPr wrap="square" rtlCol="0">
            <a:spAutoFit/>
          </a:bodyPr>
          <a:lstStyle/>
          <a:p>
            <a:r>
              <a:rPr lang="tr-TR" sz="2400" dirty="0" smtClean="0">
                <a:solidFill>
                  <a:srgbClr val="FFFF00"/>
                </a:solidFill>
              </a:rPr>
              <a:t>                 2- ÇİFT SANDALYE  TEKNİĞİ</a:t>
            </a:r>
          </a:p>
          <a:p>
            <a:endParaRPr lang="tr-TR" sz="2400" dirty="0" smtClean="0">
              <a:solidFill>
                <a:srgbClr val="FFFF00"/>
              </a:solidFill>
            </a:endParaRPr>
          </a:p>
          <a:p>
            <a:r>
              <a:rPr lang="tr-TR" sz="2400" dirty="0" smtClean="0">
                <a:solidFill>
                  <a:srgbClr val="FFFF00"/>
                </a:solidFill>
              </a:rPr>
              <a:t> </a:t>
            </a:r>
          </a:p>
        </p:txBody>
      </p:sp>
      <p:pic>
        <p:nvPicPr>
          <p:cNvPr id="39938" name="Picture 2" descr="https://encrypted-tbn0.gstatic.com/images?q=tbn:ANd9GcQGbWVY5B16zSfwCWQoJbyE1DX4DorKrWqjo97PcoxK0S0gz2Xa7Q"/>
          <p:cNvPicPr>
            <a:picLocks noChangeAspect="1" noChangeArrowheads="1"/>
          </p:cNvPicPr>
          <p:nvPr/>
        </p:nvPicPr>
        <p:blipFill>
          <a:blip r:embed="rId2"/>
          <a:srcRect/>
          <a:stretch>
            <a:fillRect/>
          </a:stretch>
        </p:blipFill>
        <p:spPr bwMode="auto">
          <a:xfrm>
            <a:off x="928662" y="1214422"/>
            <a:ext cx="7215238" cy="2000264"/>
          </a:xfrm>
          <a:prstGeom prst="rect">
            <a:avLst/>
          </a:prstGeom>
          <a:noFill/>
        </p:spPr>
      </p:pic>
      <p:sp>
        <p:nvSpPr>
          <p:cNvPr id="5" name="4 Metin kutusu"/>
          <p:cNvSpPr txBox="1"/>
          <p:nvPr/>
        </p:nvSpPr>
        <p:spPr>
          <a:xfrm>
            <a:off x="285720" y="3429000"/>
            <a:ext cx="8643998" cy="3046988"/>
          </a:xfrm>
          <a:prstGeom prst="rect">
            <a:avLst/>
          </a:prstGeom>
          <a:noFill/>
        </p:spPr>
        <p:txBody>
          <a:bodyPr wrap="square" rtlCol="0">
            <a:spAutoFit/>
          </a:bodyPr>
          <a:lstStyle/>
          <a:p>
            <a:r>
              <a:rPr lang="tr-TR" sz="2400" dirty="0" smtClean="0"/>
              <a:t>	Danışanların kendini kusurlu buldukları, davranışlarıyla ilgili çatışma yaşadıkları, ve kendilerini suçladıkları zaman kullanılan bir tekniktir. </a:t>
            </a:r>
          </a:p>
          <a:p>
            <a:r>
              <a:rPr lang="tr-TR" sz="2400" dirty="0" smtClean="0"/>
              <a:t>	Çatışma durumlarında benlik bölünür ve danışan oturduğu sandalye benliğinin bir yanını </a:t>
            </a:r>
            <a:r>
              <a:rPr lang="tr-TR" sz="2400" dirty="0" err="1" smtClean="0"/>
              <a:t>diğeride</a:t>
            </a:r>
            <a:r>
              <a:rPr lang="tr-TR" sz="2400" dirty="0" smtClean="0"/>
              <a:t> benliğin diğer yanını temsil eder.  İki sandalyede elde edilen </a:t>
            </a:r>
            <a:r>
              <a:rPr lang="tr-TR" sz="2400" dirty="0" err="1" smtClean="0"/>
              <a:t>farkındalık</a:t>
            </a:r>
            <a:r>
              <a:rPr lang="tr-TR" sz="2400" dirty="0" smtClean="0"/>
              <a:t> kişinin bakış açısının değişmesine ve benliğinin bütünleşmesine yol açar.</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71472" y="428604"/>
            <a:ext cx="8286808" cy="2585323"/>
          </a:xfrm>
          <a:prstGeom prst="rect">
            <a:avLst/>
          </a:prstGeom>
          <a:noFill/>
        </p:spPr>
        <p:txBody>
          <a:bodyPr wrap="square" rtlCol="0">
            <a:spAutoFit/>
          </a:bodyPr>
          <a:lstStyle/>
          <a:p>
            <a:r>
              <a:rPr lang="tr-TR" sz="2400" dirty="0" smtClean="0">
                <a:solidFill>
                  <a:srgbClr val="FFFF00"/>
                </a:solidFill>
              </a:rPr>
              <a:t>3- SİSTEMATİK ÇAĞRIŞIMLI AÇILMA:</a:t>
            </a:r>
          </a:p>
          <a:p>
            <a:endParaRPr lang="tr-TR" dirty="0" smtClean="0"/>
          </a:p>
          <a:p>
            <a:r>
              <a:rPr lang="tr-TR" sz="2400" dirty="0" smtClean="0"/>
              <a:t>Danışanın özel bir durumunu hayal ederek hatıralarını canlandırması sağlanılan bir tekniktir. Anı yada durum hayal edilirken danışan duygularının tetikleyicilerini fark edebilir ve böylece danışman danışanın olaylara nasıl anlam yüklediğini fark etmiş olur.</a:t>
            </a:r>
          </a:p>
        </p:txBody>
      </p:sp>
      <p:pic>
        <p:nvPicPr>
          <p:cNvPr id="40962" name="Picture 2" descr="http://www.gundemturkiye.com/resimler/thumb/48944183952912570333.png"/>
          <p:cNvPicPr>
            <a:picLocks noChangeAspect="1" noChangeArrowheads="1"/>
          </p:cNvPicPr>
          <p:nvPr/>
        </p:nvPicPr>
        <p:blipFill>
          <a:blip r:embed="rId2"/>
          <a:srcRect/>
          <a:stretch>
            <a:fillRect/>
          </a:stretch>
        </p:blipFill>
        <p:spPr bwMode="auto">
          <a:xfrm>
            <a:off x="928662" y="3643314"/>
            <a:ext cx="6858000" cy="3048001"/>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42910" y="285728"/>
            <a:ext cx="4357718" cy="5170646"/>
          </a:xfrm>
          <a:prstGeom prst="rect">
            <a:avLst/>
          </a:prstGeom>
          <a:noFill/>
        </p:spPr>
        <p:txBody>
          <a:bodyPr wrap="square" rtlCol="0">
            <a:spAutoFit/>
          </a:bodyPr>
          <a:lstStyle/>
          <a:p>
            <a:r>
              <a:rPr lang="tr-TR" sz="2400" dirty="0" smtClean="0">
                <a:solidFill>
                  <a:srgbClr val="FFFF00"/>
                </a:solidFill>
              </a:rPr>
              <a:t>4-ODAKLANMA</a:t>
            </a:r>
          </a:p>
          <a:p>
            <a:endParaRPr lang="tr-TR" dirty="0" smtClean="0"/>
          </a:p>
          <a:p>
            <a:r>
              <a:rPr lang="tr-TR" sz="2400" dirty="0" smtClean="0"/>
              <a:t>İçsel yaşantılara dikkat etme ve odaklanma duygu odaklı terapinin temel amaçlarındandır. Odaklanmada danışman danışanın duygularının bedeninde oluşturduğu etkiye dikkat etmesinin amaçlayan bir tekniktir. Böylece danışanın yaşantılarını arzu ve ihtiyaçlarını daha sağlıklı farkında olmasını sağlar.</a:t>
            </a:r>
          </a:p>
        </p:txBody>
      </p:sp>
      <p:pic>
        <p:nvPicPr>
          <p:cNvPr id="41986" name="Picture 2" descr="http://www.banaisbul.com/wp-content/uploads/2015/03/konsantrasyonsorunu-620x299.jpg"/>
          <p:cNvPicPr>
            <a:picLocks noChangeAspect="1" noChangeArrowheads="1"/>
          </p:cNvPicPr>
          <p:nvPr/>
        </p:nvPicPr>
        <p:blipFill>
          <a:blip r:embed="rId2"/>
          <a:srcRect/>
          <a:stretch>
            <a:fillRect/>
          </a:stretch>
        </p:blipFill>
        <p:spPr bwMode="auto">
          <a:xfrm>
            <a:off x="5357818" y="214290"/>
            <a:ext cx="3571868" cy="6000792"/>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14348" y="285728"/>
            <a:ext cx="7858180" cy="2954655"/>
          </a:xfrm>
          <a:prstGeom prst="rect">
            <a:avLst/>
          </a:prstGeom>
          <a:noFill/>
        </p:spPr>
        <p:txBody>
          <a:bodyPr wrap="square" rtlCol="0">
            <a:spAutoFit/>
          </a:bodyPr>
          <a:lstStyle/>
          <a:p>
            <a:r>
              <a:rPr lang="tr-TR" sz="2400" dirty="0" smtClean="0">
                <a:solidFill>
                  <a:srgbClr val="FFFF00"/>
                </a:solidFill>
              </a:rPr>
              <a:t>5-ANLAM OLUŞTURMA:</a:t>
            </a:r>
          </a:p>
          <a:p>
            <a:endParaRPr lang="tr-TR" dirty="0" smtClean="0"/>
          </a:p>
          <a:p>
            <a:r>
              <a:rPr lang="tr-TR" sz="2400" dirty="0" smtClean="0"/>
              <a:t>Danışanın inançlarında parçalanma olduğunda oluşan hayal kırıklığı ve stres durumunda kullanılan bir tekniktir. Bu durumda danışman danışanın sıkı sıkı bağlı olduğu inançları tekrar ele alıp yeni gerçeklerle eski inançları arasında yeni bir dünya görüşü oluşturulmaya çalışılır.</a:t>
            </a:r>
          </a:p>
        </p:txBody>
      </p:sp>
      <p:pic>
        <p:nvPicPr>
          <p:cNvPr id="44034" name="Picture 2" descr="http://www.hayatinanlaminedir.com/resimler/2013/09/hayat%C4%B1n-anlam%C4%B1n%C4%B1-bulan-adamlar.jpg"/>
          <p:cNvPicPr>
            <a:picLocks noChangeAspect="1" noChangeArrowheads="1"/>
          </p:cNvPicPr>
          <p:nvPr/>
        </p:nvPicPr>
        <p:blipFill>
          <a:blip r:embed="rId2"/>
          <a:srcRect/>
          <a:stretch>
            <a:fillRect/>
          </a:stretch>
        </p:blipFill>
        <p:spPr bwMode="auto">
          <a:xfrm>
            <a:off x="428596" y="3286124"/>
            <a:ext cx="8001056" cy="33909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85720" y="148470"/>
            <a:ext cx="8715436" cy="4001095"/>
          </a:xfrm>
          <a:prstGeom prst="rect">
            <a:avLst/>
          </a:prstGeom>
          <a:noFill/>
        </p:spPr>
        <p:txBody>
          <a:bodyPr wrap="square" rtlCol="0">
            <a:spAutoFit/>
          </a:bodyPr>
          <a:lstStyle/>
          <a:p>
            <a:r>
              <a:rPr lang="tr-TR" sz="6600" dirty="0">
                <a:solidFill>
                  <a:srgbClr val="FFFF00"/>
                </a:solidFill>
              </a:rPr>
              <a:t>GİRİŞ</a:t>
            </a:r>
            <a:r>
              <a:rPr lang="tr-TR" sz="6600" dirty="0"/>
              <a:t> </a:t>
            </a:r>
          </a:p>
          <a:p>
            <a:pPr algn="ctr"/>
            <a:r>
              <a:rPr lang="tr-TR" sz="3200" b="1" i="1" dirty="0"/>
              <a:t>Duygu olmadan bilgi olmaz. Bir gerçeğin farkında olabiliriz ama gücünü hissetmedikçe o gerçeğin bilgisi bizim değildir. Beynin bilişine ruhun deneyimi eklenmelidir. —</a:t>
            </a:r>
            <a:r>
              <a:rPr lang="tr-TR" sz="3200" b="1" i="1" dirty="0" err="1"/>
              <a:t>Arnold</a:t>
            </a:r>
            <a:r>
              <a:rPr lang="tr-TR" sz="3200" b="1" i="1" dirty="0"/>
              <a:t> </a:t>
            </a:r>
            <a:r>
              <a:rPr lang="tr-TR" sz="3200" b="1" i="1" dirty="0" err="1"/>
              <a:t>Bennett</a:t>
            </a:r>
            <a:r>
              <a:rPr lang="tr-TR" sz="3200" b="1" i="1" dirty="0" smtClean="0"/>
              <a:t>—</a:t>
            </a:r>
          </a:p>
          <a:p>
            <a:pPr algn="ctr"/>
            <a:endParaRPr lang="tr-TR" sz="28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8596" y="3643314"/>
            <a:ext cx="8393586" cy="28449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214282" y="3786190"/>
            <a:ext cx="8572560" cy="3231654"/>
          </a:xfrm>
          <a:prstGeom prst="rect">
            <a:avLst/>
          </a:prstGeom>
          <a:noFill/>
        </p:spPr>
        <p:txBody>
          <a:bodyPr wrap="square" rtlCol="0">
            <a:spAutoFit/>
          </a:bodyPr>
          <a:lstStyle/>
          <a:p>
            <a:r>
              <a:rPr lang="tr-TR" sz="2400" dirty="0" smtClean="0"/>
              <a:t>Danışan incinmiş ise </a:t>
            </a:r>
            <a:r>
              <a:rPr lang="tr-TR" sz="2400" i="1" dirty="0" err="1" smtClean="0">
                <a:solidFill>
                  <a:srgbClr val="FFFF00"/>
                </a:solidFill>
              </a:rPr>
              <a:t>empatik</a:t>
            </a:r>
            <a:r>
              <a:rPr lang="tr-TR" sz="2400" i="1" dirty="0" smtClean="0">
                <a:solidFill>
                  <a:srgbClr val="FFFF00"/>
                </a:solidFill>
              </a:rPr>
              <a:t> onaylanma</a:t>
            </a:r>
            <a:r>
              <a:rPr lang="tr-TR" sz="2400" dirty="0" smtClean="0"/>
              <a:t>, genel bir görüş iletilecekse </a:t>
            </a:r>
            <a:r>
              <a:rPr lang="tr-TR" sz="2400" i="1" dirty="0" err="1" smtClean="0">
                <a:solidFill>
                  <a:srgbClr val="FFFF00"/>
                </a:solidFill>
              </a:rPr>
              <a:t>empatik</a:t>
            </a:r>
            <a:r>
              <a:rPr lang="tr-TR" sz="2400" i="1" dirty="0" smtClean="0">
                <a:solidFill>
                  <a:srgbClr val="FFFF00"/>
                </a:solidFill>
              </a:rPr>
              <a:t> anlayış</a:t>
            </a:r>
            <a:r>
              <a:rPr lang="tr-TR" sz="2400" dirty="0" smtClean="0"/>
              <a:t>, danışanın duygularını değerlendirmesi isteniyorsa </a:t>
            </a:r>
            <a:r>
              <a:rPr lang="tr-TR" sz="2400" i="1" dirty="0" err="1" smtClean="0">
                <a:solidFill>
                  <a:srgbClr val="FFFF00"/>
                </a:solidFill>
              </a:rPr>
              <a:t>empatik</a:t>
            </a:r>
            <a:r>
              <a:rPr lang="tr-TR" sz="2400" i="1" dirty="0" smtClean="0">
                <a:solidFill>
                  <a:srgbClr val="FFFF00"/>
                </a:solidFill>
              </a:rPr>
              <a:t> keşif</a:t>
            </a:r>
            <a:r>
              <a:rPr lang="tr-TR" sz="2400" dirty="0" smtClean="0"/>
              <a:t>, danışanın özel bir durumunu açıklığa kavuşturmak için </a:t>
            </a:r>
            <a:r>
              <a:rPr lang="tr-TR" sz="2400" i="1" dirty="0" err="1" smtClean="0">
                <a:solidFill>
                  <a:srgbClr val="FFFF00"/>
                </a:solidFill>
              </a:rPr>
              <a:t>empatik</a:t>
            </a:r>
            <a:r>
              <a:rPr lang="tr-TR" sz="2400" i="1" dirty="0" smtClean="0">
                <a:solidFill>
                  <a:srgbClr val="FFFF00"/>
                </a:solidFill>
              </a:rPr>
              <a:t> çağrıştırma</a:t>
            </a:r>
            <a:r>
              <a:rPr lang="tr-TR" sz="2400" dirty="0" smtClean="0"/>
              <a:t>, danışanın duygu şemalarını göstermek için </a:t>
            </a:r>
            <a:r>
              <a:rPr lang="tr-TR" sz="2400" i="1" dirty="0" err="1" smtClean="0">
                <a:solidFill>
                  <a:srgbClr val="FFFF00"/>
                </a:solidFill>
              </a:rPr>
              <a:t>empatik</a:t>
            </a:r>
            <a:r>
              <a:rPr lang="tr-TR" sz="2400" i="1" dirty="0" smtClean="0">
                <a:solidFill>
                  <a:srgbClr val="FFFF00"/>
                </a:solidFill>
              </a:rPr>
              <a:t> tahmin</a:t>
            </a:r>
            <a:r>
              <a:rPr lang="tr-TR" sz="2400" dirty="0" smtClean="0"/>
              <a:t>, ele alınan durumun başka bir yönünü göstermek için </a:t>
            </a:r>
            <a:r>
              <a:rPr lang="tr-TR" sz="2400" i="1" dirty="0" err="1" smtClean="0">
                <a:solidFill>
                  <a:srgbClr val="FFFF00"/>
                </a:solidFill>
              </a:rPr>
              <a:t>empatik</a:t>
            </a:r>
            <a:r>
              <a:rPr lang="tr-TR" sz="2400" i="1" dirty="0" smtClean="0">
                <a:solidFill>
                  <a:srgbClr val="FFFF00"/>
                </a:solidFill>
              </a:rPr>
              <a:t> yeniden odaklanma </a:t>
            </a:r>
            <a:r>
              <a:rPr lang="tr-TR" sz="2400" dirty="0" smtClean="0"/>
              <a:t>kullanılır.</a:t>
            </a:r>
          </a:p>
          <a:p>
            <a:endParaRPr lang="tr-TR" dirty="0" smtClean="0"/>
          </a:p>
          <a:p>
            <a:endParaRPr lang="tr-TR" dirty="0"/>
          </a:p>
        </p:txBody>
      </p:sp>
      <p:pic>
        <p:nvPicPr>
          <p:cNvPr id="43010" name="Picture 2" descr="http://mebk12.meb.gov.tr/meb_iys_dosyalar/75/01/703533/resimler/2013_03/25151708_empati3.jpg"/>
          <p:cNvPicPr>
            <a:picLocks noChangeAspect="1" noChangeArrowheads="1"/>
          </p:cNvPicPr>
          <p:nvPr/>
        </p:nvPicPr>
        <p:blipFill>
          <a:blip r:embed="rId3"/>
          <a:srcRect/>
          <a:stretch>
            <a:fillRect/>
          </a:stretch>
        </p:blipFill>
        <p:spPr bwMode="auto">
          <a:xfrm>
            <a:off x="571472" y="714356"/>
            <a:ext cx="8124844" cy="3071834"/>
          </a:xfrm>
          <a:prstGeom prst="rect">
            <a:avLst/>
          </a:prstGeom>
          <a:noFill/>
        </p:spPr>
      </p:pic>
      <p:sp>
        <p:nvSpPr>
          <p:cNvPr id="4" name="3 Dikdörtgen"/>
          <p:cNvSpPr/>
          <p:nvPr/>
        </p:nvSpPr>
        <p:spPr>
          <a:xfrm>
            <a:off x="2714612" y="285728"/>
            <a:ext cx="3342646" cy="461665"/>
          </a:xfrm>
          <a:prstGeom prst="rect">
            <a:avLst/>
          </a:prstGeom>
        </p:spPr>
        <p:txBody>
          <a:bodyPr wrap="none">
            <a:spAutoFit/>
          </a:bodyPr>
          <a:lstStyle/>
          <a:p>
            <a:r>
              <a:rPr lang="tr-TR" sz="2400" dirty="0" smtClean="0">
                <a:solidFill>
                  <a:srgbClr val="FFFF00"/>
                </a:solidFill>
              </a:rPr>
              <a:t>6- EMPATİK TEPKİLER</a:t>
            </a:r>
            <a:r>
              <a:rPr lang="tr-TR" dirty="0" smtClean="0">
                <a:solidFill>
                  <a:srgbClr val="FFFF00"/>
                </a:solidFill>
              </a:rPr>
              <a: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42910" y="357166"/>
            <a:ext cx="8286808" cy="5170646"/>
          </a:xfrm>
          <a:prstGeom prst="rect">
            <a:avLst/>
          </a:prstGeom>
          <a:noFill/>
        </p:spPr>
        <p:txBody>
          <a:bodyPr wrap="square" rtlCol="0">
            <a:spAutoFit/>
          </a:bodyPr>
          <a:lstStyle/>
          <a:p>
            <a:endParaRPr lang="tr-TR" sz="2400" dirty="0" smtClean="0">
              <a:solidFill>
                <a:srgbClr val="FFFF00"/>
              </a:solidFill>
            </a:endParaRPr>
          </a:p>
          <a:p>
            <a:r>
              <a:rPr lang="tr-TR" sz="2400" dirty="0" smtClean="0">
                <a:solidFill>
                  <a:srgbClr val="FFFF00"/>
                </a:solidFill>
              </a:rPr>
              <a:t>7-METAFORLARIN KULANIMI:</a:t>
            </a:r>
          </a:p>
          <a:p>
            <a:endParaRPr lang="tr-TR" sz="2400" dirty="0" smtClean="0">
              <a:solidFill>
                <a:srgbClr val="FFFF00"/>
              </a:solidFill>
            </a:endParaRPr>
          </a:p>
          <a:p>
            <a:endParaRPr lang="tr-TR" sz="2400" dirty="0" smtClean="0">
              <a:solidFill>
                <a:srgbClr val="FFFF00"/>
              </a:solidFill>
            </a:endParaRPr>
          </a:p>
          <a:p>
            <a:endParaRPr lang="tr-TR" dirty="0" smtClean="0"/>
          </a:p>
          <a:p>
            <a:r>
              <a:rPr lang="tr-TR" sz="2400" dirty="0" smtClean="0"/>
              <a:t>	Yüzleştirici veya tehdit edici olmayan bir ortamda danışanların kendilerini ve sorunlarını keşfetmelerini ve yeni çözümler üretmelerini sağlayan tekniklerdir. Genel olarak danışanın sorunlarını somutlaştırmak, çözümü hızlandırmak, sonucun akılda daha kolay kalmasını sağlayan mizah, öykü, </a:t>
            </a:r>
            <a:r>
              <a:rPr lang="tr-TR" sz="2400" dirty="0" err="1" smtClean="0"/>
              <a:t>anektot</a:t>
            </a:r>
            <a:r>
              <a:rPr lang="tr-TR" sz="2400" dirty="0" smtClean="0"/>
              <a:t>, semboller olarak tanımlanır. Duygu odaklı </a:t>
            </a:r>
            <a:r>
              <a:rPr lang="tr-TR" sz="2400" dirty="0" err="1" smtClean="0"/>
              <a:t>terapitde</a:t>
            </a:r>
            <a:r>
              <a:rPr lang="tr-TR" sz="2400" dirty="0" smtClean="0"/>
              <a:t> metaforların kullanılmasının amacı danışanın duygusal yaşantılarını simgeleyen sözcüklerin tekrar işlenmesini sağlamaktır</a:t>
            </a:r>
            <a:r>
              <a:rPr lang="tr-TR" dirty="0" smtClean="0"/>
              <a:t>.</a:t>
            </a:r>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00034" y="357166"/>
            <a:ext cx="8429684" cy="5447645"/>
          </a:xfrm>
          <a:prstGeom prst="rect">
            <a:avLst/>
          </a:prstGeom>
          <a:noFill/>
        </p:spPr>
        <p:txBody>
          <a:bodyPr wrap="square" rtlCol="0">
            <a:spAutoFit/>
          </a:bodyPr>
          <a:lstStyle/>
          <a:p>
            <a:r>
              <a:rPr lang="tr-TR" sz="2400" dirty="0" smtClean="0">
                <a:solidFill>
                  <a:srgbClr val="FFFF00"/>
                </a:solidFill>
              </a:rPr>
              <a:t>8- ÖDEVLENDİRME:</a:t>
            </a:r>
          </a:p>
          <a:p>
            <a:endParaRPr lang="tr-TR" dirty="0" smtClean="0"/>
          </a:p>
          <a:p>
            <a:pPr marL="457200" indent="-457200">
              <a:buAutoNum type="alphaLcParenR"/>
            </a:pPr>
            <a:r>
              <a:rPr lang="tr-TR" sz="2400" dirty="0" err="1" smtClean="0">
                <a:solidFill>
                  <a:srgbClr val="FFFF00"/>
                </a:solidFill>
              </a:rPr>
              <a:t>Farkındalık</a:t>
            </a:r>
            <a:r>
              <a:rPr lang="tr-TR" sz="2400" dirty="0" smtClean="0">
                <a:solidFill>
                  <a:srgbClr val="FFFF00"/>
                </a:solidFill>
              </a:rPr>
              <a:t> Ödevi: </a:t>
            </a:r>
            <a:r>
              <a:rPr lang="tr-TR" dirty="0" smtClean="0"/>
              <a:t>danışman 2. oturumdan sonra danışanlarından her gün birkaç dakika günün sonunda ne hissettiklerine odaklanmaları </a:t>
            </a:r>
            <a:r>
              <a:rPr lang="tr-TR" i="1" dirty="0" smtClean="0">
                <a:solidFill>
                  <a:srgbClr val="FFFF00"/>
                </a:solidFill>
              </a:rPr>
              <a:t>ve duygularına tanımlamaları </a:t>
            </a:r>
            <a:r>
              <a:rPr lang="tr-TR" dirty="0" smtClean="0"/>
              <a:t>istenir.  Ayrıca her gün en az 3 duygusunu yazacak şekilde </a:t>
            </a:r>
            <a:r>
              <a:rPr lang="tr-TR" i="1" dirty="0" smtClean="0">
                <a:solidFill>
                  <a:srgbClr val="FFFF00"/>
                </a:solidFill>
              </a:rPr>
              <a:t>duygu günlüğü tutturulur</a:t>
            </a:r>
            <a:r>
              <a:rPr lang="tr-TR" dirty="0" smtClean="0"/>
              <a:t>.</a:t>
            </a:r>
          </a:p>
          <a:p>
            <a:pPr marL="457200" indent="-457200">
              <a:buAutoNum type="alphaLcParenR"/>
            </a:pPr>
            <a:endParaRPr lang="tr-TR" dirty="0" smtClean="0"/>
          </a:p>
          <a:p>
            <a:pPr marL="342900" indent="-342900">
              <a:buAutoNum type="alphaLcParenR"/>
            </a:pPr>
            <a:r>
              <a:rPr lang="tr-TR" sz="2400" dirty="0" smtClean="0">
                <a:solidFill>
                  <a:srgbClr val="FFFF00"/>
                </a:solidFill>
              </a:rPr>
              <a:t>Duygu Düzenleme Ödevi: </a:t>
            </a:r>
            <a:r>
              <a:rPr lang="tr-TR" dirty="0" smtClean="0"/>
              <a:t>Burada danışanlar oturumlarda duyguların yarattığı sıkıntıyı atlatmaları için danışanların kendilerini güvenli hissettikleri bir yer hayal etmeleri ve hayalinde buraya gitmeleri istenir.  Danışan şefkatli olmayla ilgili bir sorun yaşıyorsa psikolojik danışman kendini incinmiş bir çocuk olarak görmesini ister ve empati kurmasını sağlar. </a:t>
            </a:r>
          </a:p>
          <a:p>
            <a:pPr marL="342900" indent="-342900">
              <a:buAutoNum type="alphaLcParenR"/>
            </a:pPr>
            <a:r>
              <a:rPr lang="tr-TR" sz="2400" dirty="0" smtClean="0">
                <a:solidFill>
                  <a:srgbClr val="FFFF00"/>
                </a:solidFill>
              </a:rPr>
              <a:t>Duyguyu Duyguyla Değiştirme Ödevi:  D</a:t>
            </a:r>
            <a:r>
              <a:rPr lang="tr-TR" dirty="0" smtClean="0"/>
              <a:t>anışana duygusunun altındaki duyguyu bulma sağlanabilir. Ayrıca geçmiş işleri geçmişte bırakması için geçmişe hoşça kal adlı bir mektup yazdırılabilir.  Ayrıca danışan çaresiz ve umutsuz hissediyorsa ödev olarak bunun için danışanın umutsuzluğu altındaki duygulara odaklanması sağlanır.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AutoShape 2" descr="data:image/jpeg;base64,/9j/4AAQSkZJRgABAQAAAQABAAD/2wCEAAkGBxAQEBEQEA0RDQ4PEA8TDxAQDQ8QEBEQFRMYFxgRFhMZHygiJCYlGxQULTIhJTU3Li46GB8zODMsNzQ5LiwBCgoKDA0OGhAQGywlICQsNzQsLCwsLDQsLCwsNC0sLzQ0LCwsLCwsLywsKywsLCwsLC0sLC0sLCwsLCwsLSwsLP/AABEIAMIBAwMBIgACEQEDEQH/xAAbAAEAAgMBAQAAAAAAAAAAAAAAAQMCBQYEB//EADkQAAEEAQIDBgUCBAUFAAAAAAEAAgMRBBIhBRMxIjJBUXFyBhRhscJCgRVSkcEjkqGy0QdidJPS/8QAGQEBAAMBAQAAAAAAAAAAAAAAAAECBAMF/8QAIREBAAICAgICAwAAAAAAAAAAAAERAjEDIQRBEiIFMlH/2gAMAwEAAhEDEQA/APr8PV/v/sFaqoer/efsFasLTOxERECIiAiIgIiICIiAiIgIiICIiAiIgIiICIiAiIgIiICIiDF3Q+i1eT3m+wfito7ofRavJ7zfYPxUTp24dsUREaWzh6v95+wVlqqHq/3n7BWqzDOy0tERUtLREC0tEQLS0RAtUZmbFC3XLKyJl1qe4NF+Qvx+ivXMcPyWS8VymykGTHZC3Ea79LS3VK9o8ySzfrStjjaJlusLi2PM4tinjke0WWBw1geek719V6cbIZI0Pje2Rjr0uaQWmjWx9QV4uOcIjy4ix40yUeVKNnxvIqw7rXmPEWvF8HDlcPhEnYMTZuZf6dMr7+yVFXBc23OTksiaXySMiYOrnuDWj9yvFj8fxJHBrMqIud3RrDS7231/Zcz8Lu/iWTNmTjVFA4MxIXbsjJ31aemoDTv5u+grsOIYUeRG6KZgkjcKLSL/AHHkfqpnGMZqURMz3D0LwycbxGvMbszHbI06XMdPGHh38paTdrnPgvikjZp+HTvMjscv5MjjbnRtdWkn0LSPoT5L1fHXC25EcDKa2R+SyNshbZbqY/b0JAv0U/CIyqT5dXDp148ri+NE7RLlQwvoHTJNGx1HoaJ+hXO/BXHHkuwMq25ePbW6jvIxvhfiQPHxFHzK93xxhRy4Upc0FzOWWPoamnW0bH0J/qo+FZVJ8urhuMPPhmBMM0czWmnGORrwDV0SCvRaqx8dkTQyNgYxoAa1oAAAVqrNeli0tEUBaWiIFpaIgWloiCHdD6LV5Peb7B+K2juh9CtXk95vsH4quWnfg2xRERpbKHq/3n7BWqqLq73n7BWKzBO0ooREJRQiCUUIglFCIJXK/EHwvDnvM0U/JyI3ct7mjU0vZWzhsQRtuPp1XUrieE8SlgzM8uhkfhHJdrkYwv5Mtd7SNyKAurqmrphfcwrlXt434PG8MamTHLjbuWh/P7I/7HjV+zVu4OM/P8MyZGt0SiDIjewEkB4jJ7P0II/rS2T/AIjww3U3KilP6WRPEsrz/K2NtuJ+ip+FOGuhhkdIzRJkzyzvj2PLDztGfQAX6lWnK4uY7ViO+paj/pYR8pN5/Muv/wBca7NcXw2A8JyJmva7+H5BDo5gC5sDhfZkrcCjWrps361u8v4lxGNtk7Ml5H+HDA9sssjvBrWts/uo5InLK49pxmoqXK8PBPH5S3oDLq9OSB/uIXWfEHXD/wDOg/2vWu+D+ByROmy8kAZWU5xLevKY52otvzJrbw0hef4t+I4Y5ceMXI+HKjkmDWuOhjQ4EX4ntdB5K0/bKIj0iOo7W/GvAXyhuXjW3Mx6cNPekY3eh9R4ee48lS/jzM3hkz9mzMEQmYP0u5je0PofD9x4Lp8DOinZzIZBIy6sAjfY0Qd/ELhfjLgT8eU5ONYgyHNZksaNmuc8G68iQD9D6phN/WfWjLruH0QooKLg6JRQiCUUIglFCIJRQiA7ofQrV5Peb7B+K2buh9FrMnvN9g/FRlp34NsURFDS2UXV3uP2CsVUXV3uP2CsV2DLaUUIiqUUIglFCIJRQiCVCIgBou6AJ6mt/wCqlQiCVgyNre61rSetNAv+iyRBKX9VCIJJS1CIJRQiCUUIglFCIJRQiCUUIgO6H0K1mT3m+wfitk7oVrcnvN9g/FVy078G2KIihqbGLq73H7BWKuH9XuP2CsV3n5bEREQIiICIiAiIgIiICIiAiIgIiICIiAiIgIiICIiAiIgIiIId0K1uT3m+wfitk7oVrcnvN9g/FVy078G2KIihqbCLq73f2CsVcXV3uP2CsXR52WxERECIiAiIgIiICIiAiIgIiICIiAiIgIiICIiAiIgIiICIiCHdFrsnvN9g/FbF3QrXZHeb7B+Kpnpo8fbFERQ1PfF+r3H7BWKuL9XuP2CsXR52WxERSqLnJPigsjy5pMYNhwJzDkFk+t+zY3F7GlgBFSt2JB2NDpfRrijwfIcziVYkkeTk5kk2FKZ8cNjdyIWxzO0yE9l8ZJFEkDobUxSJdqSLqxfWr3rzpQHA9CD6ELmIOET8+QymVzjmQZDJ4nYzYy1kcbSw6gZG92QFjdiH9Rbq82FwaRhheOHlkrOK5cxcHYgczGlM9OsSdC2VvZG/XZKgdZjSucCXM0U94FPa/U0OIa+x0sUa8LWtPGnFvNjxzND80MYuZIDI13zIx3PcyqDWu1E73Qsgb0+GsV0TZ2uxzjh2XkyMbcNFkjy4OAjcQL8jutM74eL3/MDEfhcRMwLsnGyGsjkY2Ww6ZjXU+4xu1zSe0QD4pUDry7wBBdV1df1Xi4PxEZEIlLRGdUrXM16tJjlfGTdDYlh3paFnDsj5qCb5ZzGx8Qy5JdMkTgYJIpo2yanO1my6JxbsG0AGnSseGcCkY7GJxhG6DJ4hNPIHRO50M/OIgu7NmWIkO7IMPXZpKoHWax5jpfUdPNeTDzy+XIidGGHGewag/UHtewPDugrY7j/VcxicALmcPin4ceXDDlQ5DS7ELWxyUGxnTJZbsDTbotB6hevMwZy/K04bnRvyeHOjJkiAMcPLDntaJATp0XpdQNdHd0zUDqAQdwbB6EdFqGcXldNkwsxWvOJyi6smnSCRhc0MBYBdDoSBZ6+Kj4ZxZIWzskidEHZU0kdmEhzJKddR7A2XWKG91fU+fDZkRZmfN8nI9k/ynJIlxQHmOMtJNyWBZHUX9PBRQ2XD+KMyGQywjXjzxOk5hcGlndppjO9m335aCCvaXWDppzqsAuoHysi6B81ynB+AyYruHtMHzHIx81uTMwwhvMneyQxgPcHFurXW1dLpY/DvCJMf+HO+QdFJDizxZLmuxNQJEelhIk7QuParA26JUDouE8QE8EcxbyuaO6Xh1GyNOra+ijjnEfloJJ9Ak5THPLOZoLmt3dpNHevD/ULmsPhGRoxhNBLy24mTBJEx2E98b3yB2unlzCHNFWDYobUTUcX4FkGLLjEDsx82FixwSvmgL2PhY4OY57tO5cdQcBRLzekKaix1c2Q9vNqEycpoLA2SPVKaJLACQAdhWogG+o6qnF4g6SNj/l3Rue9o5UssLZWxl1cxwa5w8CQ0Gz9DsOb+IcZ4dnynGdGzJZwpkbtWP/izMyXXGWh/avmxjS4hrt2lwG6qdgGVkhZgSjL/AIrgZE7XjCYY2xywvPLc2Vza5bHHTqLtT3EgakqB24cPMHr4jw6qqGYnXqaGBr9LDzGu1t0tOrbpuXCjv2b8VyORwWXVkSMwDzTxfDyIHh2IH/Ls+X5rmu19mxHOC3YnmdNyrZ+G5A+d5eD2p+IRy4z3OxSyNpxIoX5XLL6JbplIa7qXNJ8SIqB1wN9N1quBcQdMcrUzQIMmSIkzcwamsYTp7DabThV79Vb8P4ghx2RNxzjMjL2sjc9j3loef8R7mkguf3ibu3b7rQM4fkhmQ5+M8MPFRlmJz8dxnxg1g0gNeRYc3VpdV6APFIgdU6Y62ANDmOa9zn8xo01Wns9Tdu3HTSrQ4HoQdr2Ph5rmMHGY+TBycfDLsZzM2Tma4XHRlESDvv1U8knSLAsDbwp4Bwd8H8PIwDC+KPJjyHh2LbGvA0tcWvJItraAutI6UlDrkRFCUO6H0WvyO832D8VsHdD6LX5Heb7B+Kpnpo8fbFERVanvi/V7j9grFVEe97j9gs7XWHn5bZIsbS0VZIsbS0GSLG0tBVnZQhiklcC5sUb5HBotxDGlxAHnstQ34kOt8bsKdjovk+cNeO7ljJcWtJp5vSQdVXXha3h32O4K0nDYnjiGbI6J4iljwmxvc3svMXNDx+2pvXre1qYob1FyGDg5DYnF7Zvm44s0SmIMjOQ54dpcJiTZJDCz+S6OmqXlggyHNeGCOWKPLxhOIsR2O97IzIJYX4xeQSwmFxLSBILAB21TSLdbmcQEUuPEWOPzUj42uBbTXthkm7Qu92xO6fRTlZ3LlgiMbj8w6RrXgtprmxukoi73DD0XNcS4ZO5uKyEyNrLypBI/Ha9sEcuJkRj/AAb7uuZtMO4B3FChXk4c0kGDHBifIPYcgStMAmjhLsWWPURY1gve3fqQbIBulQOwml0aba92p1dljnV2SbNdB2evmQPFZRP1Na7S5uoA05pa4WLotPQ/Rcxi45HyEzeHOgEbJop8djY3Oi5kY2JJGputve8dQJA3rxw8Ke5nD45MV7GxyZbMoBgNQPbKGxl7T3S8xHs+W4AtKgdPxziYxMeXJcx0jIGOke1hbq0NFmrIH7KIeIuMzYXY72ao3vEmuN7AWFlxuo2HVK0jaiL3Xg+LsNz+G5WPDG6R78WSGFgJc4ks0tBcT/qV4MzDnEWXBhMyGPzIsmXnzSPHKyDjxxRxtke4vBJYCD0bXhskRA6CLiAdky42hzXxQwTajp0uZK6RorxsGF/X6L2riMvh02vLdiYj8ZsuFw9kbdMbNZhyJXzwgB1NLo5NIJIBLrvxXo4nw1zoiYo5TqzcCRrRCIuSxksfOdEzqy42uvxJ1UN91QOpe4l/LMLnRuY4mQ6DHdgcstJ1WQSelbHdWRxhoDWtDWjoGtAA/YLmTwpkWXHysZ3yowM6OTsl7S6WaKRkR1EkihNQ6NvSKFBajB4G8RQMlxJS48HMeSD2g7OYIwwvN7ubUul/htRGyVA79FruHZMmmCOSGXUcZrpJXaNLZWhoMbt71EknpWx3WUGe9wgJxJ2c8O1hwivHppIEtO8aoab3O9KKS96xe0EEEBwPUEWCPqEtLUCVKxtLQZIsbS0Eu6LXZHeb7B+K2Djstfkd5vtH4qmemjx9oREVWt7Iz3vd/YLO1Sw9fX+wWdrpDzsts7S1haWirO0tYWloM7S1haWgztLWFpaDO1XDExg0sY2Ntk6WNDRZNk0PMqbS0GdpawtLQZ2lrC0tBnaWsLS0GdpawtLQZ2lrC0tBnaWsLS0GdpawtLQZ2lrC0tBnaWsLS0GRK8M/eb7R+K9ZK8c3eHt/+VTPTR4+0ooUqGtc09fX+ynUqmnr6qbV3n5bWak1Ku0tFVmpNSrtLQWak1Ku0tBZqTUq7S0FmpNSrtLQWak1Ku0tBZqTUq7S0FmpNSrtLQWak1Ku0tBZqTUq7S0FmpNSrtLQWak1Ku0tBZqTUq7S0FmpNSrtLQWFy80nUe3/AIVpKpf1Hp/wq5aaPH2yRQihqTaalXaWpYMtrNSalXaWiqzUmpV2loLNSalXaWgs1JqVdpaCzUmpV2loLNSalXaWgs1JqVdpaCzUmpV2loLNSalXaWgs1JqVdpaCzUmpV2loLNSalXaWgs1JqVdpaCwvA3OwHVaHI4tI49g6G+GwJ/clbeZuprm/zNI/qFzT2lpIIojqFh83kzxqMeoep+N4uLOcpyi5bjhnEnOdofuTel1VZ8iti47j0P3C0HC4i6QHwbuT9gt8eo9D9wr+Nnnlx3knyOPjw5qw/jJSoRanNUT09FFrBx6eii0YctrLS1XaWiqy0tV2loLLS1XaWgstLVdpaCy0tV2loLLS1XaWgstLVdpaCy0tV2loLLS1XaWgstLVdpaCy0tV2loLLS1XaWgstLVdpaCy1hJG13eaHeoBUWlqJiJ2mJmO4ZsAGwAA8gKCzvcfv9wqbVrev+b7hJ078P7LEREaHlf4en9ysURGGdiIiIEREBERAREQEREBERAREQEREBERAREQEREBERAREQEREAK9vX/N9wpRRLvwbZoiKzQ//9k="/>
          <p:cNvSpPr>
            <a:spLocks noChangeAspect="1" noChangeArrowheads="1"/>
          </p:cNvSpPr>
          <p:nvPr/>
        </p:nvSpPr>
        <p:spPr bwMode="auto">
          <a:xfrm>
            <a:off x="155575" y="-1943100"/>
            <a:ext cx="5410200" cy="40576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46084" name="AutoShape 4" descr="data:image/jpeg;base64,/9j/4AAQSkZJRgABAQAAAQABAAD/2wCEAAkGBxAQEBEQEA0RDQ4PEA8TDxAQDQ8QEBEQFRMYFxgRFhMZHygiJCYlGxQULTIhJTU3Li46GB8zODMsNzQ5LiwBCgoKDA0OGhAQGywlICQsNzQsLCwsLDQsLCwsNC0sLzQ0LCwsLCwsLywsKywsLCwsLC0sLC0sLCwsLCwsLSwsLP/AABEIAMIBAwMBIgACEQEDEQH/xAAbAAEAAgMBAQAAAAAAAAAAAAAAAQMCBQYEB//EADkQAAEEAQIDBgUCBAUFAAAAAAEAAgMRBBIhBRMxIjJBUXFyBhRhscJCgRVSkcEjkqGy0QdidJPS/8QAGQEBAAMBAQAAAAAAAAAAAAAAAAECBAMF/8QAIREBAAICAgICAwAAAAAAAAAAAAERAjEDIQRBEiIFMlH/2gAMAwEAAhEDEQA/APr8PV/v/sFaqoer/efsFasLTOxERECIiAiIgIiICIiAiIgIiICIiAiIgIiICIiAiIgIiICIiDF3Q+i1eT3m+wfito7ofRavJ7zfYPxUTp24dsUREaWzh6v95+wVlqqHq/3n7BWqzDOy0tERUtLREC0tEQLS0RAtUZmbFC3XLKyJl1qe4NF+Qvx+ivXMcPyWS8VymykGTHZC3Ea79LS3VK9o8ySzfrStjjaJlusLi2PM4tinjke0WWBw1geek719V6cbIZI0Pje2Rjr0uaQWmjWx9QV4uOcIjy4ix40yUeVKNnxvIqw7rXmPEWvF8HDlcPhEnYMTZuZf6dMr7+yVFXBc23OTksiaXySMiYOrnuDWj9yvFj8fxJHBrMqIud3RrDS7231/Zcz8Lu/iWTNmTjVFA4MxIXbsjJ31aemoDTv5u+grsOIYUeRG6KZgkjcKLSL/AHHkfqpnGMZqURMz3D0LwycbxGvMbszHbI06XMdPGHh38paTdrnPgvikjZp+HTvMjscv5MjjbnRtdWkn0LSPoT5L1fHXC25EcDKa2R+SyNshbZbqY/b0JAv0U/CIyqT5dXDp148ri+NE7RLlQwvoHTJNGx1HoaJ+hXO/BXHHkuwMq25ePbW6jvIxvhfiQPHxFHzK93xxhRy4Upc0FzOWWPoamnW0bH0J/qo+FZVJ8urhuMPPhmBMM0czWmnGORrwDV0SCvRaqx8dkTQyNgYxoAa1oAAAVqrNeli0tEUBaWiIFpaIgWloiCHdD6LV5Peb7B+K2juh9CtXk95vsH4quWnfg2xRERpbKHq/3n7BWqqLq73n7BWKzBO0ooREJRQiCUUIglFCIJXK/EHwvDnvM0U/JyI3ct7mjU0vZWzhsQRtuPp1XUrieE8SlgzM8uhkfhHJdrkYwv5Mtd7SNyKAurqmrphfcwrlXt434PG8MamTHLjbuWh/P7I/7HjV+zVu4OM/P8MyZGt0SiDIjewEkB4jJ7P0II/rS2T/AIjww3U3KilP6WRPEsrz/K2NtuJ+ip+FOGuhhkdIzRJkzyzvj2PLDztGfQAX6lWnK4uY7ViO+paj/pYR8pN5/Muv/wBca7NcXw2A8JyJmva7+H5BDo5gC5sDhfZkrcCjWrps361u8v4lxGNtk7Ml5H+HDA9sssjvBrWts/uo5InLK49pxmoqXK8PBPH5S3oDLq9OSB/uIXWfEHXD/wDOg/2vWu+D+ByROmy8kAZWU5xLevKY52otvzJrbw0hef4t+I4Y5ceMXI+HKjkmDWuOhjQ4EX4ntdB5K0/bKIj0iOo7W/GvAXyhuXjW3Mx6cNPekY3eh9R4ee48lS/jzM3hkz9mzMEQmYP0u5je0PofD9x4Lp8DOinZzIZBIy6sAjfY0Qd/ELhfjLgT8eU5ONYgyHNZksaNmuc8G68iQD9D6phN/WfWjLruH0QooKLg6JRQiCUUIglFCIJRQiA7ofQrV5Peb7B+K2buh9FrMnvN9g/FRlp34NsURFDS2UXV3uP2CsVUXV3uP2CsV2DLaUUIiqUUIglFCIJRQiCVCIgBou6AJ6mt/wCqlQiCVgyNre61rSetNAv+iyRBKX9VCIJJS1CIJRQiCUUIglFCIJRQiCUUIgO6H0K1mT3m+wfitk7oVrcnvN9g/FVy078G2KIihqbGLq73H7BWKuH9XuP2CsV3n5bEREQIiICIiAiIgIiICIiAiIgIiICIiAiIgIiICIiAiIgIiIId0K1uT3m+wfitk7oVrcnvN9g/FVy078G2KIihqbCLq73f2CsVcXV3uP2CsXR52WxERECIiAiIgIiICIiAiIgIiICIiAiIgIiICIiAiIgIiICIiCHdFrsnvN9g/FbF3QrXZHeb7B+Kpnpo8fbFERQ1PfF+r3H7BWKuL9XuP2CsXR52WxERSqLnJPigsjy5pMYNhwJzDkFk+t+zY3F7GlgBFSt2JB2NDpfRrijwfIcziVYkkeTk5kk2FKZ8cNjdyIWxzO0yE9l8ZJFEkDobUxSJdqSLqxfWr3rzpQHA9CD6ELmIOET8+QymVzjmQZDJ4nYzYy1kcbSw6gZG92QFjdiH9Rbq82FwaRhheOHlkrOK5cxcHYgczGlM9OsSdC2VvZG/XZKgdZjSucCXM0U94FPa/U0OIa+x0sUa8LWtPGnFvNjxzND80MYuZIDI13zIx3PcyqDWu1E73Qsgb0+GsV0TZ2uxzjh2XkyMbcNFkjy4OAjcQL8jutM74eL3/MDEfhcRMwLsnGyGsjkY2Ww6ZjXU+4xu1zSe0QD4pUDry7wBBdV1df1Xi4PxEZEIlLRGdUrXM16tJjlfGTdDYlh3paFnDsj5qCb5ZzGx8Qy5JdMkTgYJIpo2yanO1my6JxbsG0AGnSseGcCkY7GJxhG6DJ4hNPIHRO50M/OIgu7NmWIkO7IMPXZpKoHWax5jpfUdPNeTDzy+XIidGGHGewag/UHtewPDugrY7j/VcxicALmcPin4ceXDDlQ5DS7ELWxyUGxnTJZbsDTbotB6hevMwZy/K04bnRvyeHOjJkiAMcPLDntaJATp0XpdQNdHd0zUDqAQdwbB6EdFqGcXldNkwsxWvOJyi6smnSCRhc0MBYBdDoSBZ6+Kj4ZxZIWzskidEHZU0kdmEhzJKddR7A2XWKG91fU+fDZkRZmfN8nI9k/ynJIlxQHmOMtJNyWBZHUX9PBRQ2XD+KMyGQywjXjzxOk5hcGlndppjO9m335aCCvaXWDppzqsAuoHysi6B81ynB+AyYruHtMHzHIx81uTMwwhvMneyQxgPcHFurXW1dLpY/DvCJMf+HO+QdFJDizxZLmuxNQJEelhIk7QuParA26JUDouE8QE8EcxbyuaO6Xh1GyNOra+ijjnEfloJJ9Ak5THPLOZoLmt3dpNHevD/ULmsPhGRoxhNBLy24mTBJEx2E98b3yB2unlzCHNFWDYobUTUcX4FkGLLjEDsx82FixwSvmgL2PhY4OY57tO5cdQcBRLzekKaix1c2Q9vNqEycpoLA2SPVKaJLACQAdhWogG+o6qnF4g6SNj/l3Rue9o5UssLZWxl1cxwa5w8CQ0Gz9DsOb+IcZ4dnynGdGzJZwpkbtWP/izMyXXGWh/avmxjS4hrt2lwG6qdgGVkhZgSjL/AIrgZE7XjCYY2xywvPLc2Vza5bHHTqLtT3EgakqB24cPMHr4jw6qqGYnXqaGBr9LDzGu1t0tOrbpuXCjv2b8VyORwWXVkSMwDzTxfDyIHh2IH/Ls+X5rmu19mxHOC3YnmdNyrZ+G5A+d5eD2p+IRy4z3OxSyNpxIoX5XLL6JbplIa7qXNJ8SIqB1wN9N1quBcQdMcrUzQIMmSIkzcwamsYTp7DabThV79Vb8P4ghx2RNxzjMjL2sjc9j3loef8R7mkguf3ibu3b7rQM4fkhmQ5+M8MPFRlmJz8dxnxg1g0gNeRYc3VpdV6APFIgdU6Y62ANDmOa9zn8xo01Wns9Tdu3HTSrQ4HoQdr2Ph5rmMHGY+TBycfDLsZzM2Tma4XHRlESDvv1U8knSLAsDbwp4Bwd8H8PIwDC+KPJjyHh2LbGvA0tcWvJItraAutI6UlDrkRFCUO6H0WvyO832D8VsHdD6LX5Heb7B+Kpnpo8fbFERVanvi/V7j9grFVEe97j9gs7XWHn5bZIsbS0VZIsbS0GSLG0tBVnZQhiklcC5sUb5HBotxDGlxAHnstQ34kOt8bsKdjovk+cNeO7ljJcWtJp5vSQdVXXha3h32O4K0nDYnjiGbI6J4iljwmxvc3svMXNDx+2pvXre1qYob1FyGDg5DYnF7Zvm44s0SmIMjOQ54dpcJiTZJDCz+S6OmqXlggyHNeGCOWKPLxhOIsR2O97IzIJYX4xeQSwmFxLSBILAB21TSLdbmcQEUuPEWOPzUj42uBbTXthkm7Qu92xO6fRTlZ3LlgiMbj8w6RrXgtprmxukoi73DD0XNcS4ZO5uKyEyNrLypBI/Ha9sEcuJkRj/AAb7uuZtMO4B3FChXk4c0kGDHBifIPYcgStMAmjhLsWWPURY1gve3fqQbIBulQOwml0aba92p1dljnV2SbNdB2evmQPFZRP1Na7S5uoA05pa4WLotPQ/Rcxi45HyEzeHOgEbJop8djY3Oi5kY2JJGputve8dQJA3rxw8Ke5nD45MV7GxyZbMoBgNQPbKGxl7T3S8xHs+W4AtKgdPxziYxMeXJcx0jIGOke1hbq0NFmrIH7KIeIuMzYXY72ao3vEmuN7AWFlxuo2HVK0jaiL3Xg+LsNz+G5WPDG6R78WSGFgJc4ks0tBcT/qV4MzDnEWXBhMyGPzIsmXnzSPHKyDjxxRxtke4vBJYCD0bXhskRA6CLiAdky42hzXxQwTajp0uZK6RorxsGF/X6L2riMvh02vLdiYj8ZsuFw9kbdMbNZhyJXzwgB1NLo5NIJIBLrvxXo4nw1zoiYo5TqzcCRrRCIuSxksfOdEzqy42uvxJ1UN91QOpe4l/LMLnRuY4mQ6DHdgcstJ1WQSelbHdWRxhoDWtDWjoGtAA/YLmTwpkWXHysZ3yowM6OTsl7S6WaKRkR1EkihNQ6NvSKFBajB4G8RQMlxJS48HMeSD2g7OYIwwvN7ubUul/htRGyVA79FruHZMmmCOSGXUcZrpJXaNLZWhoMbt71EknpWx3WUGe9wgJxJ2c8O1hwivHppIEtO8aoab3O9KKS96xe0EEEBwPUEWCPqEtLUCVKxtLQZIsbS0Eu6LXZHeb7B+K2Djstfkd5vtH4qmemjx9oREVWt7Iz3vd/YLO1Sw9fX+wWdrpDzsts7S1haWirO0tYWloM7S1haWgztLWFpaDO1XDExg0sY2Ntk6WNDRZNk0PMqbS0GdpawtLQZ2lrC0tBnaWsLS0GdpawtLQZ2lrC0tBnaWsLS0GdpawtLQZ2lrC0tBnaWsLS0GRK8M/eb7R+K9ZK8c3eHt/+VTPTR4+0ooUqGtc09fX+ynUqmnr6qbV3n5bWak1Ku0tFVmpNSrtLQWak1Ku0tBZqTUq7S0FmpNSrtLQWak1Ku0tBZqTUq7S0FmpNSrtLQWak1Ku0tBZqTUq7S0FmpNSrtLQWak1Ku0tBZqTUq7S0FmpNSrtLQWFy80nUe3/AIVpKpf1Hp/wq5aaPH2yRQihqTaalXaWpYMtrNSalXaWiqzUmpV2loLNSalXaWgs1JqVdpaCzUmpV2loLNSalXaWgs1JqVdpaCzUmpV2loLNSalXaWgs1JqVdpaCzUmpV2loLNSalXaWgs1JqVdpaCwvA3OwHVaHI4tI49g6G+GwJ/clbeZuprm/zNI/qFzT2lpIIojqFh83kzxqMeoep+N4uLOcpyi5bjhnEnOdofuTel1VZ8iti47j0P3C0HC4i6QHwbuT9gt8eo9D9wr+Nnnlx3knyOPjw5qw/jJSoRanNUT09FFrBx6eii0YctrLS1XaWiqy0tV2loLLS1XaWgstLVdpaCy0tV2loLLS1XaWgstLVdpaCy0tV2loLLS1XaWgstLVdpaCy0tV2loLLS1XaWgstLVdpaCy1hJG13eaHeoBUWlqJiJ2mJmO4ZsAGwAA8gKCzvcfv9wqbVrev+b7hJ078P7LEREaHlf4en9ysURGGdiIiIEREBERAREQEREBERAREQEREBERAREQEREBERAREQEREAK9vX/N9wpRRLvwbZoiKzQ//9k="/>
          <p:cNvSpPr>
            <a:spLocks noChangeAspect="1" noChangeArrowheads="1"/>
          </p:cNvSpPr>
          <p:nvPr/>
        </p:nvSpPr>
        <p:spPr bwMode="auto">
          <a:xfrm>
            <a:off x="155575" y="-1943100"/>
            <a:ext cx="5410200" cy="40576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5" name="4 Metin kutusu"/>
          <p:cNvSpPr txBox="1"/>
          <p:nvPr/>
        </p:nvSpPr>
        <p:spPr>
          <a:xfrm>
            <a:off x="2143108" y="928670"/>
            <a:ext cx="2857520" cy="369332"/>
          </a:xfrm>
          <a:prstGeom prst="rect">
            <a:avLst/>
          </a:prstGeom>
          <a:noFill/>
        </p:spPr>
        <p:txBody>
          <a:bodyPr wrap="square" rtlCol="0">
            <a:spAutoFit/>
          </a:bodyPr>
          <a:lstStyle/>
          <a:p>
            <a:r>
              <a:rPr lang="tr-TR" dirty="0" smtClean="0"/>
              <a:t>d</a:t>
            </a:r>
            <a:endParaRPr lang="tr-TR" dirty="0"/>
          </a:p>
        </p:txBody>
      </p:sp>
      <p:sp>
        <p:nvSpPr>
          <p:cNvPr id="46086" name="AutoShape 6" descr="data:image/jpeg;base64,/9j/4AAQSkZJRgABAQAAAQABAAD/2wCEAAkGBxAQEBEQEA0RDQ4PEA8TDxAQDQ8QEBEQFRMYFxgRFhMZHygiJCYlGxQULTIhJTU3Li46GB8zODMsNzQ5LiwBCgoKDA0OGhAQGywlICQsNzQsLCwsLDQsLCwsNC0sLzQ0LCwsLCwsLywsKywsLCwsLC0sLC0sLCwsLCwsLSwsLP/AABEIAMIBAwMBIgACEQEDEQH/xAAbAAEAAgMBAQAAAAAAAAAAAAAAAQMCBQYEB//EADkQAAEEAQIDBgUCBAUFAAAAAAEAAgMRBBIhBRMxIjJBUXFyBhRhscJCgRVSkcEjkqGy0QdidJPS/8QAGQEBAAMBAQAAAAAAAAAAAAAAAAECBAMF/8QAIREBAAICAgICAwAAAAAAAAAAAAERAjEDIQRBEiIFMlH/2gAMAwEAAhEDEQA/APr8PV/v/sFaqoer/efsFasLTOxERECIiAiIgIiICIiAiIgIiICIiAiIgIiICIiAiIgIiICIiDF3Q+i1eT3m+wfito7ofRavJ7zfYPxUTp24dsUREaWzh6v95+wVlqqHq/3n7BWqzDOy0tERUtLREC0tEQLS0RAtUZmbFC3XLKyJl1qe4NF+Qvx+ivXMcPyWS8VymykGTHZC3Ea79LS3VK9o8ySzfrStjjaJlusLi2PM4tinjke0WWBw1geek719V6cbIZI0Pje2Rjr0uaQWmjWx9QV4uOcIjy4ix40yUeVKNnxvIqw7rXmPEWvF8HDlcPhEnYMTZuZf6dMr7+yVFXBc23OTksiaXySMiYOrnuDWj9yvFj8fxJHBrMqIud3RrDS7231/Zcz8Lu/iWTNmTjVFA4MxIXbsjJ31aemoDTv5u+grsOIYUeRG6KZgkjcKLSL/AHHkfqpnGMZqURMz3D0LwycbxGvMbszHbI06XMdPGHh38paTdrnPgvikjZp+HTvMjscv5MjjbnRtdWkn0LSPoT5L1fHXC25EcDKa2R+SyNshbZbqY/b0JAv0U/CIyqT5dXDp148ri+NE7RLlQwvoHTJNGx1HoaJ+hXO/BXHHkuwMq25ePbW6jvIxvhfiQPHxFHzK93xxhRy4Upc0FzOWWPoamnW0bH0J/qo+FZVJ8urhuMPPhmBMM0czWmnGORrwDV0SCvRaqx8dkTQyNgYxoAa1oAAAVqrNeli0tEUBaWiIFpaIgWloiCHdD6LV5Peb7B+K2juh9CtXk95vsH4quWnfg2xRERpbKHq/3n7BWqqLq73n7BWKzBO0ooREJRQiCUUIglFCIJXK/EHwvDnvM0U/JyI3ct7mjU0vZWzhsQRtuPp1XUrieE8SlgzM8uhkfhHJdrkYwv5Mtd7SNyKAurqmrphfcwrlXt434PG8MamTHLjbuWh/P7I/7HjV+zVu4OM/P8MyZGt0SiDIjewEkB4jJ7P0II/rS2T/AIjww3U3KilP6WRPEsrz/K2NtuJ+ip+FOGuhhkdIzRJkzyzvj2PLDztGfQAX6lWnK4uY7ViO+paj/pYR8pN5/Muv/wBca7NcXw2A8JyJmva7+H5BDo5gC5sDhfZkrcCjWrps361u8v4lxGNtk7Ml5H+HDA9sssjvBrWts/uo5InLK49pxmoqXK8PBPH5S3oDLq9OSB/uIXWfEHXD/wDOg/2vWu+D+ByROmy8kAZWU5xLevKY52otvzJrbw0hef4t+I4Y5ceMXI+HKjkmDWuOhjQ4EX4ntdB5K0/bKIj0iOo7W/GvAXyhuXjW3Mx6cNPekY3eh9R4ee48lS/jzM3hkz9mzMEQmYP0u5je0PofD9x4Lp8DOinZzIZBIy6sAjfY0Qd/ELhfjLgT8eU5ONYgyHNZksaNmuc8G68iQD9D6phN/WfWjLruH0QooKLg6JRQiCUUIglFCIJRQiA7ofQrV5Peb7B+K2buh9FrMnvN9g/FRlp34NsURFDS2UXV3uP2CsVUXV3uP2CsV2DLaUUIiqUUIglFCIJRQiCVCIgBou6AJ6mt/wCqlQiCVgyNre61rSetNAv+iyRBKX9VCIJJS1CIJRQiCUUIglFCIJRQiCUUIgO6H0K1mT3m+wfitk7oVrcnvN9g/FVy078G2KIihqbGLq73H7BWKuH9XuP2CsV3n5bEREQIiICIiAiIgIiICIiAiIgIiICIiAiIgIiICIiAiIgIiIId0K1uT3m+wfitk7oVrcnvN9g/FVy078G2KIihqbCLq73f2CsVcXV3uP2CsXR52WxERECIiAiIgIiICIiAiIgIiICIiAiIgIiICIiAiIgIiICIiCHdFrsnvN9g/FbF3QrXZHeb7B+Kpnpo8fbFERQ1PfF+r3H7BWKuL9XuP2CsXR52WxERSqLnJPigsjy5pMYNhwJzDkFk+t+zY3F7GlgBFSt2JB2NDpfRrijwfIcziVYkkeTk5kk2FKZ8cNjdyIWxzO0yE9l8ZJFEkDobUxSJdqSLqxfWr3rzpQHA9CD6ELmIOET8+QymVzjmQZDJ4nYzYy1kcbSw6gZG92QFjdiH9Rbq82FwaRhheOHlkrOK5cxcHYgczGlM9OsSdC2VvZG/XZKgdZjSucCXM0U94FPa/U0OIa+x0sUa8LWtPGnFvNjxzND80MYuZIDI13zIx3PcyqDWu1E73Qsgb0+GsV0TZ2uxzjh2XkyMbcNFkjy4OAjcQL8jutM74eL3/MDEfhcRMwLsnGyGsjkY2Ww6ZjXU+4xu1zSe0QD4pUDry7wBBdV1df1Xi4PxEZEIlLRGdUrXM16tJjlfGTdDYlh3paFnDsj5qCb5ZzGx8Qy5JdMkTgYJIpo2yanO1my6JxbsG0AGnSseGcCkY7GJxhG6DJ4hNPIHRO50M/OIgu7NmWIkO7IMPXZpKoHWax5jpfUdPNeTDzy+XIidGGHGewag/UHtewPDugrY7j/VcxicALmcPin4ceXDDlQ5DS7ELWxyUGxnTJZbsDTbotB6hevMwZy/K04bnRvyeHOjJkiAMcPLDntaJATp0XpdQNdHd0zUDqAQdwbB6EdFqGcXldNkwsxWvOJyi6smnSCRhc0MBYBdDoSBZ6+Kj4ZxZIWzskidEHZU0kdmEhzJKddR7A2XWKG91fU+fDZkRZmfN8nI9k/ynJIlxQHmOMtJNyWBZHUX9PBRQ2XD+KMyGQywjXjzxOk5hcGlndppjO9m335aCCvaXWDppzqsAuoHysi6B81ynB+AyYruHtMHzHIx81uTMwwhvMneyQxgPcHFurXW1dLpY/DvCJMf+HO+QdFJDizxZLmuxNQJEelhIk7QuParA26JUDouE8QE8EcxbyuaO6Xh1GyNOra+ijjnEfloJJ9Ak5THPLOZoLmt3dpNHevD/ULmsPhGRoxhNBLy24mTBJEx2E98b3yB2unlzCHNFWDYobUTUcX4FkGLLjEDsx82FixwSvmgL2PhY4OY57tO5cdQcBRLzekKaix1c2Q9vNqEycpoLA2SPVKaJLACQAdhWogG+o6qnF4g6SNj/l3Rue9o5UssLZWxl1cxwa5w8CQ0Gz9DsOb+IcZ4dnynGdGzJZwpkbtWP/izMyXXGWh/avmxjS4hrt2lwG6qdgGVkhZgSjL/AIrgZE7XjCYY2xywvPLc2Vza5bHHTqLtT3EgakqB24cPMHr4jw6qqGYnXqaGBr9LDzGu1t0tOrbpuXCjv2b8VyORwWXVkSMwDzTxfDyIHh2IH/Ls+X5rmu19mxHOC3YnmdNyrZ+G5A+d5eD2p+IRy4z3OxSyNpxIoX5XLL6JbplIa7qXNJ8SIqB1wN9N1quBcQdMcrUzQIMmSIkzcwamsYTp7DabThV79Vb8P4ghx2RNxzjMjL2sjc9j3loef8R7mkguf3ibu3b7rQM4fkhmQ5+M8MPFRlmJz8dxnxg1g0gNeRYc3VpdV6APFIgdU6Y62ANDmOa9zn8xo01Wns9Tdu3HTSrQ4HoQdr2Ph5rmMHGY+TBycfDLsZzM2Tma4XHRlESDvv1U8knSLAsDbwp4Bwd8H8PIwDC+KPJjyHh2LbGvA0tcWvJItraAutI6UlDrkRFCUO6H0WvyO832D8VsHdD6LX5Heb7B+Kpnpo8fbFERVanvi/V7j9grFVEe97j9gs7XWHn5bZIsbS0VZIsbS0GSLG0tBVnZQhiklcC5sUb5HBotxDGlxAHnstQ34kOt8bsKdjovk+cNeO7ljJcWtJp5vSQdVXXha3h32O4K0nDYnjiGbI6J4iljwmxvc3svMXNDx+2pvXre1qYob1FyGDg5DYnF7Zvm44s0SmIMjOQ54dpcJiTZJDCz+S6OmqXlggyHNeGCOWKPLxhOIsR2O97IzIJYX4xeQSwmFxLSBILAB21TSLdbmcQEUuPEWOPzUj42uBbTXthkm7Qu92xO6fRTlZ3LlgiMbj8w6RrXgtprmxukoi73DD0XNcS4ZO5uKyEyNrLypBI/Ha9sEcuJkRj/AAb7uuZtMO4B3FChXk4c0kGDHBifIPYcgStMAmjhLsWWPURY1gve3fqQbIBulQOwml0aba92p1dljnV2SbNdB2evmQPFZRP1Na7S5uoA05pa4WLotPQ/Rcxi45HyEzeHOgEbJop8djY3Oi5kY2JJGputve8dQJA3rxw8Ke5nD45MV7GxyZbMoBgNQPbKGxl7T3S8xHs+W4AtKgdPxziYxMeXJcx0jIGOke1hbq0NFmrIH7KIeIuMzYXY72ao3vEmuN7AWFlxuo2HVK0jaiL3Xg+LsNz+G5WPDG6R78WSGFgJc4ks0tBcT/qV4MzDnEWXBhMyGPzIsmXnzSPHKyDjxxRxtke4vBJYCD0bXhskRA6CLiAdky42hzXxQwTajp0uZK6RorxsGF/X6L2riMvh02vLdiYj8ZsuFw9kbdMbNZhyJXzwgB1NLo5NIJIBLrvxXo4nw1zoiYo5TqzcCRrRCIuSxksfOdEzqy42uvxJ1UN91QOpe4l/LMLnRuY4mQ6DHdgcstJ1WQSelbHdWRxhoDWtDWjoGtAA/YLmTwpkWXHysZ3yowM6OTsl7S6WaKRkR1EkihNQ6NvSKFBajB4G8RQMlxJS48HMeSD2g7OYIwwvN7ubUul/htRGyVA79FruHZMmmCOSGXUcZrpJXaNLZWhoMbt71EknpWx3WUGe9wgJxJ2c8O1hwivHppIEtO8aoab3O9KKS96xe0EEEBwPUEWCPqEtLUCVKxtLQZIsbS0Eu6LXZHeb7B+K2Djstfkd5vtH4qmemjx9oREVWt7Iz3vd/YLO1Sw9fX+wWdrpDzsts7S1haWirO0tYWloM7S1haWgztLWFpaDO1XDExg0sY2Ntk6WNDRZNk0PMqbS0GdpawtLQZ2lrC0tBnaWsLS0GdpawtLQZ2lrC0tBnaWsLS0GdpawtLQZ2lrC0tBnaWsLS0GRK8M/eb7R+K9ZK8c3eHt/+VTPTR4+0ooUqGtc09fX+ynUqmnr6qbV3n5bWak1Ku0tFVmpNSrtLQWak1Ku0tBZqTUq7S0FmpNSrtLQWak1Ku0tBZqTUq7S0FmpNSrtLQWak1Ku0tBZqTUq7S0FmpNSrtLQWak1Ku0tBZqTUq7S0FmpNSrtLQWFy80nUe3/AIVpKpf1Hp/wq5aaPH2yRQihqTaalXaWpYMtrNSalXaWiqzUmpV2loLNSalXaWgs1JqVdpaCzUmpV2loLNSalXaWgs1JqVdpaCzUmpV2loLNSalXaWgs1JqVdpaCzUmpV2loLNSalXaWgs1JqVdpaCwvA3OwHVaHI4tI49g6G+GwJ/clbeZuprm/zNI/qFzT2lpIIojqFh83kzxqMeoep+N4uLOcpyi5bjhnEnOdofuTel1VZ8iti47j0P3C0HC4i6QHwbuT9gt8eo9D9wr+Nnnlx3knyOPjw5qw/jJSoRanNUT09FFrBx6eii0YctrLS1XaWiqy0tV2loLLS1XaWgstLVdpaCy0tV2loLLS1XaWgstLVdpaCy0tV2loLLS1XaWgstLVdpaCy0tV2loLLS1XaWgstLVdpaCy1hJG13eaHeoBUWlqJiJ2mJmO4ZsAGwAA8gKCzvcfv9wqbVrev+b7hJ078P7LEREaHlf4en9ysURGGdiIiIEREBERAREQEREBERAREQEREBERAREQEREBERAREQEREAK9vX/N9wpRRLvwbZoiKzQ//9k="/>
          <p:cNvSpPr>
            <a:spLocks noChangeAspect="1" noChangeArrowheads="1"/>
          </p:cNvSpPr>
          <p:nvPr/>
        </p:nvSpPr>
        <p:spPr bwMode="auto">
          <a:xfrm>
            <a:off x="155575" y="-1943100"/>
            <a:ext cx="5410200" cy="4057650"/>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46088" name="Picture 8" descr="http://images.slideplayer.biz.tr/8/2004040/slides/slide_64.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57158" y="285728"/>
            <a:ext cx="5357850" cy="6186309"/>
          </a:xfrm>
          <a:prstGeom prst="rect">
            <a:avLst/>
          </a:prstGeom>
        </p:spPr>
        <p:txBody>
          <a:bodyPr wrap="square">
            <a:spAutoFit/>
          </a:bodyPr>
          <a:lstStyle/>
          <a:p>
            <a:r>
              <a:rPr lang="tr-TR" sz="3600" u="sng" dirty="0">
                <a:solidFill>
                  <a:srgbClr val="FFFF00"/>
                </a:solidFill>
              </a:rPr>
              <a:t>Duygular, </a:t>
            </a:r>
            <a:endParaRPr lang="tr-TR" sz="3600" u="sng" dirty="0" smtClean="0">
              <a:solidFill>
                <a:srgbClr val="FFFF00"/>
              </a:solidFill>
            </a:endParaRPr>
          </a:p>
          <a:p>
            <a:r>
              <a:rPr lang="tr-TR" sz="3600" dirty="0" smtClean="0"/>
              <a:t>• Birine veya bir şeye yöneltilen güçlü hisler.</a:t>
            </a:r>
          </a:p>
          <a:p>
            <a:endParaRPr lang="tr-TR" sz="3600" dirty="0"/>
          </a:p>
          <a:p>
            <a:r>
              <a:rPr lang="tr-TR" sz="3600" dirty="0"/>
              <a:t>• Sosyal </a:t>
            </a:r>
            <a:r>
              <a:rPr lang="tr-TR" sz="3600" dirty="0" smtClean="0"/>
              <a:t>bağlantının </a:t>
            </a:r>
            <a:r>
              <a:rPr lang="tr-TR" sz="3600" dirty="0"/>
              <a:t>temeli olup bize</a:t>
            </a:r>
          </a:p>
          <a:p>
            <a:r>
              <a:rPr lang="tr-TR" sz="3600" dirty="0"/>
              <a:t>sürekli sosyal bağlarımızla ilgili </a:t>
            </a:r>
            <a:r>
              <a:rPr lang="tr-TR" sz="3600" dirty="0" smtClean="0"/>
              <a:t>sinyaller verir.</a:t>
            </a:r>
          </a:p>
          <a:p>
            <a:endParaRPr lang="tr-TR" sz="3600" dirty="0"/>
          </a:p>
          <a:p>
            <a:r>
              <a:rPr lang="tr-TR" sz="3600" dirty="0"/>
              <a:t>• Farklı eylem eğilimleri.</a:t>
            </a: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15008" y="428604"/>
            <a:ext cx="3024336" cy="592935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https://encrypted-tbn1.gstatic.com/images?q=tbn:ANd9GcSe8Vk50ZY51nQY6t4R2NHq-YHBVCn2xqNeE1QzizM1-gysHC_2oQ"/>
          <p:cNvPicPr>
            <a:picLocks noChangeAspect="1" noChangeArrowheads="1"/>
          </p:cNvPicPr>
          <p:nvPr/>
        </p:nvPicPr>
        <p:blipFill>
          <a:blip r:embed="rId2"/>
          <a:srcRect/>
          <a:stretch>
            <a:fillRect/>
          </a:stretch>
        </p:blipFill>
        <p:spPr bwMode="auto">
          <a:xfrm>
            <a:off x="357158" y="428604"/>
            <a:ext cx="4857784" cy="6072230"/>
          </a:xfrm>
          <a:prstGeom prst="rect">
            <a:avLst/>
          </a:prstGeom>
          <a:noFill/>
        </p:spPr>
      </p:pic>
      <p:sp>
        <p:nvSpPr>
          <p:cNvPr id="8" name="7 Dikdörtgen"/>
          <p:cNvSpPr/>
          <p:nvPr/>
        </p:nvSpPr>
        <p:spPr>
          <a:xfrm>
            <a:off x="5286380" y="428604"/>
            <a:ext cx="3500462" cy="523220"/>
          </a:xfrm>
          <a:prstGeom prst="rect">
            <a:avLst/>
          </a:prstGeom>
        </p:spPr>
        <p:txBody>
          <a:bodyPr wrap="square">
            <a:spAutoFit/>
          </a:bodyPr>
          <a:lstStyle/>
          <a:p>
            <a:r>
              <a:rPr lang="tr-TR" sz="2800" dirty="0" smtClean="0"/>
              <a:t>Hisler,yapraklardır</a:t>
            </a:r>
            <a:endParaRPr lang="tr-TR" sz="2800" dirty="0"/>
          </a:p>
        </p:txBody>
      </p:sp>
      <p:cxnSp>
        <p:nvCxnSpPr>
          <p:cNvPr id="10" name="9 Düz Ok Bağlayıcısı"/>
          <p:cNvCxnSpPr/>
          <p:nvPr/>
        </p:nvCxnSpPr>
        <p:spPr>
          <a:xfrm rot="10800000" flipV="1">
            <a:off x="4000496" y="714356"/>
            <a:ext cx="1143008"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Dikdörtgen"/>
          <p:cNvSpPr/>
          <p:nvPr/>
        </p:nvSpPr>
        <p:spPr>
          <a:xfrm>
            <a:off x="5572132" y="3929066"/>
            <a:ext cx="3143272" cy="461665"/>
          </a:xfrm>
          <a:prstGeom prst="rect">
            <a:avLst/>
          </a:prstGeom>
        </p:spPr>
        <p:txBody>
          <a:bodyPr wrap="square">
            <a:spAutoFit/>
          </a:bodyPr>
          <a:lstStyle/>
          <a:p>
            <a:r>
              <a:rPr lang="tr-TR" sz="2400" dirty="0" smtClean="0"/>
              <a:t>Duygular,dallardır</a:t>
            </a:r>
            <a:endParaRPr lang="tr-TR" sz="2400" dirty="0"/>
          </a:p>
        </p:txBody>
      </p:sp>
      <p:cxnSp>
        <p:nvCxnSpPr>
          <p:cNvPr id="15" name="14 Düz Ok Bağlayıcısı"/>
          <p:cNvCxnSpPr>
            <a:stCxn id="11" idx="1"/>
          </p:cNvCxnSpPr>
          <p:nvPr/>
        </p:nvCxnSpPr>
        <p:spPr>
          <a:xfrm rot="10800000" flipV="1">
            <a:off x="3214678" y="4159898"/>
            <a:ext cx="2357454" cy="1263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16 Dikdörtgen"/>
          <p:cNvSpPr/>
          <p:nvPr/>
        </p:nvSpPr>
        <p:spPr>
          <a:xfrm>
            <a:off x="5357818" y="5572140"/>
            <a:ext cx="3571868" cy="461665"/>
          </a:xfrm>
          <a:prstGeom prst="rect">
            <a:avLst/>
          </a:prstGeom>
        </p:spPr>
        <p:txBody>
          <a:bodyPr wrap="square">
            <a:spAutoFit/>
          </a:bodyPr>
          <a:lstStyle/>
          <a:p>
            <a:r>
              <a:rPr lang="tr-TR" sz="2400" dirty="0" smtClean="0"/>
              <a:t>Duygulanım,gövdedir</a:t>
            </a:r>
            <a:endParaRPr lang="tr-TR" sz="2400" dirty="0"/>
          </a:p>
        </p:txBody>
      </p:sp>
      <p:cxnSp>
        <p:nvCxnSpPr>
          <p:cNvPr id="19" name="18 Düz Ok Bağlayıcısı"/>
          <p:cNvCxnSpPr>
            <a:stCxn id="17" idx="1"/>
          </p:cNvCxnSpPr>
          <p:nvPr/>
        </p:nvCxnSpPr>
        <p:spPr>
          <a:xfrm rot="10800000" flipV="1">
            <a:off x="3071802" y="5802972"/>
            <a:ext cx="2286016" cy="54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20 Dikdörtgen"/>
          <p:cNvSpPr/>
          <p:nvPr/>
        </p:nvSpPr>
        <p:spPr>
          <a:xfrm>
            <a:off x="714348" y="785794"/>
            <a:ext cx="1018869" cy="369332"/>
          </a:xfrm>
          <a:prstGeom prst="rect">
            <a:avLst/>
          </a:prstGeom>
        </p:spPr>
        <p:txBody>
          <a:bodyPr wrap="none">
            <a:spAutoFit/>
          </a:bodyPr>
          <a:lstStyle/>
          <a:p>
            <a:r>
              <a:rPr lang="tr-TR" dirty="0">
                <a:solidFill>
                  <a:schemeClr val="bg1"/>
                </a:solidFill>
              </a:rPr>
              <a:t>Güvenli</a:t>
            </a:r>
          </a:p>
        </p:txBody>
      </p:sp>
      <p:sp>
        <p:nvSpPr>
          <p:cNvPr id="22" name="21 Dikdörtgen"/>
          <p:cNvSpPr/>
          <p:nvPr/>
        </p:nvSpPr>
        <p:spPr>
          <a:xfrm>
            <a:off x="3286116" y="571480"/>
            <a:ext cx="1040670" cy="369332"/>
          </a:xfrm>
          <a:prstGeom prst="rect">
            <a:avLst/>
          </a:prstGeom>
        </p:spPr>
        <p:txBody>
          <a:bodyPr wrap="none">
            <a:spAutoFit/>
          </a:bodyPr>
          <a:lstStyle/>
          <a:p>
            <a:r>
              <a:rPr lang="tr-TR" dirty="0">
                <a:solidFill>
                  <a:schemeClr val="bg1"/>
                </a:solidFill>
              </a:rPr>
              <a:t>Şüpheci</a:t>
            </a:r>
          </a:p>
        </p:txBody>
      </p:sp>
      <p:sp>
        <p:nvSpPr>
          <p:cNvPr id="23" name="22 Dikdörtgen"/>
          <p:cNvSpPr/>
          <p:nvPr/>
        </p:nvSpPr>
        <p:spPr>
          <a:xfrm>
            <a:off x="571472" y="1500174"/>
            <a:ext cx="784189" cy="369332"/>
          </a:xfrm>
          <a:prstGeom prst="rect">
            <a:avLst/>
          </a:prstGeom>
        </p:spPr>
        <p:txBody>
          <a:bodyPr wrap="none">
            <a:spAutoFit/>
          </a:bodyPr>
          <a:lstStyle/>
          <a:p>
            <a:r>
              <a:rPr lang="tr-TR" dirty="0">
                <a:solidFill>
                  <a:schemeClr val="bg1"/>
                </a:solidFill>
              </a:rPr>
              <a:t>Utanç</a:t>
            </a:r>
          </a:p>
        </p:txBody>
      </p:sp>
      <p:sp>
        <p:nvSpPr>
          <p:cNvPr id="24" name="23 Dikdörtgen"/>
          <p:cNvSpPr/>
          <p:nvPr/>
        </p:nvSpPr>
        <p:spPr>
          <a:xfrm>
            <a:off x="4429124" y="2357430"/>
            <a:ext cx="695575" cy="369332"/>
          </a:xfrm>
          <a:prstGeom prst="rect">
            <a:avLst/>
          </a:prstGeom>
        </p:spPr>
        <p:txBody>
          <a:bodyPr wrap="none">
            <a:spAutoFit/>
          </a:bodyPr>
          <a:lstStyle/>
          <a:p>
            <a:r>
              <a:rPr lang="tr-TR" dirty="0">
                <a:solidFill>
                  <a:schemeClr val="bg1"/>
                </a:solidFill>
              </a:rPr>
              <a:t>Öfke</a:t>
            </a:r>
          </a:p>
        </p:txBody>
      </p:sp>
      <p:sp>
        <p:nvSpPr>
          <p:cNvPr id="25" name="24 Dikdörtgen"/>
          <p:cNvSpPr/>
          <p:nvPr/>
        </p:nvSpPr>
        <p:spPr>
          <a:xfrm>
            <a:off x="4214810" y="1643050"/>
            <a:ext cx="811825" cy="369332"/>
          </a:xfrm>
          <a:prstGeom prst="rect">
            <a:avLst/>
          </a:prstGeom>
        </p:spPr>
        <p:txBody>
          <a:bodyPr wrap="none">
            <a:spAutoFit/>
          </a:bodyPr>
          <a:lstStyle/>
          <a:p>
            <a:r>
              <a:rPr lang="tr-TR" dirty="0">
                <a:solidFill>
                  <a:schemeClr val="bg1"/>
                </a:solidFill>
              </a:rPr>
              <a:t>Korku</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571472" y="214290"/>
            <a:ext cx="8286808" cy="5016758"/>
          </a:xfrm>
          <a:prstGeom prst="rect">
            <a:avLst/>
          </a:prstGeom>
        </p:spPr>
        <p:txBody>
          <a:bodyPr wrap="square">
            <a:spAutoFit/>
          </a:bodyPr>
          <a:lstStyle/>
          <a:p>
            <a:endParaRPr lang="tr-TR" sz="3200" dirty="0" smtClean="0"/>
          </a:p>
          <a:p>
            <a:endParaRPr lang="tr-TR" sz="3200" dirty="0">
              <a:solidFill>
                <a:srgbClr val="FFFF00"/>
              </a:solidFill>
            </a:endParaRPr>
          </a:p>
          <a:p>
            <a:r>
              <a:rPr lang="tr-TR" sz="3200" dirty="0" smtClean="0">
                <a:solidFill>
                  <a:srgbClr val="FFFF00"/>
                </a:solidFill>
              </a:rPr>
              <a:t>Duygu odaklı terapi (DOT);</a:t>
            </a:r>
          </a:p>
          <a:p>
            <a:endParaRPr lang="tr-TR" sz="3200" dirty="0" smtClean="0"/>
          </a:p>
          <a:p>
            <a:r>
              <a:rPr lang="tr-TR" sz="3200" dirty="0" smtClean="0"/>
              <a:t>Duygu odaklı terapi danışanların duygusal süreçlerinin anlaşılmasında ve bu süreçlerle nasıl bir </a:t>
            </a:r>
            <a:r>
              <a:rPr lang="tr-TR" sz="3200" dirty="0" err="1" smtClean="0"/>
              <a:t>terapötik</a:t>
            </a:r>
            <a:r>
              <a:rPr lang="tr-TR" sz="3200" dirty="0" smtClean="0"/>
              <a:t> çalışma yapılabileceği konusunda farklı psikolojik danışma modelleri ile çalışan danışmanlara yol gösterici potansiyele sahiptir..</a:t>
            </a:r>
            <a:endParaRPr lang="tr-TR"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28596" y="357166"/>
            <a:ext cx="8501121" cy="4985980"/>
          </a:xfrm>
          <a:prstGeom prst="rect">
            <a:avLst/>
          </a:prstGeom>
        </p:spPr>
        <p:txBody>
          <a:bodyPr wrap="square">
            <a:spAutoFit/>
          </a:bodyPr>
          <a:lstStyle/>
          <a:p>
            <a:endParaRPr lang="tr-TR" sz="7200" dirty="0" smtClean="0">
              <a:solidFill>
                <a:srgbClr val="FFFF00"/>
              </a:solidFill>
            </a:endParaRPr>
          </a:p>
          <a:p>
            <a:pPr algn="ctr"/>
            <a:r>
              <a:rPr lang="tr-TR" sz="9600" dirty="0" smtClean="0">
                <a:solidFill>
                  <a:srgbClr val="FFFF00"/>
                </a:solidFill>
              </a:rPr>
              <a:t>TEMEL KAVRAMLAR</a:t>
            </a:r>
          </a:p>
          <a:p>
            <a:endParaRPr lang="tr-TR" dirty="0">
              <a:solidFill>
                <a:srgbClr val="FFFF00"/>
              </a:solidFill>
            </a:endParaRPr>
          </a:p>
          <a:p>
            <a:endParaRPr lang="tr-TR" dirty="0" smtClean="0">
              <a:solidFill>
                <a:srgbClr val="FFFF00"/>
              </a:solidFill>
            </a:endParaRP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14348" y="285728"/>
            <a:ext cx="8215370" cy="6247864"/>
          </a:xfrm>
          <a:prstGeom prst="rect">
            <a:avLst/>
          </a:prstGeom>
          <a:noFill/>
        </p:spPr>
        <p:txBody>
          <a:bodyPr wrap="square" rtlCol="0">
            <a:spAutoFit/>
          </a:bodyPr>
          <a:lstStyle/>
          <a:p>
            <a:r>
              <a:rPr lang="tr-TR" sz="4800" dirty="0" smtClean="0">
                <a:solidFill>
                  <a:srgbClr val="FFFF00"/>
                </a:solidFill>
              </a:rPr>
              <a:t>İnsan Doğasına </a:t>
            </a:r>
          </a:p>
          <a:p>
            <a:r>
              <a:rPr lang="tr-TR" sz="4800" dirty="0" smtClean="0">
                <a:solidFill>
                  <a:srgbClr val="FFFF00"/>
                </a:solidFill>
              </a:rPr>
              <a:t>Bakış Açısı</a:t>
            </a:r>
          </a:p>
          <a:p>
            <a:endParaRPr lang="tr-TR" sz="2400" dirty="0" smtClean="0">
              <a:solidFill>
                <a:srgbClr val="FFFF00"/>
              </a:solidFill>
            </a:endParaRPr>
          </a:p>
          <a:p>
            <a:endParaRPr lang="tr-TR" sz="2400" dirty="0">
              <a:solidFill>
                <a:srgbClr val="FFFF00"/>
              </a:solidFill>
            </a:endParaRPr>
          </a:p>
          <a:p>
            <a:r>
              <a:rPr lang="tr-TR" sz="3200" dirty="0" smtClean="0"/>
              <a:t>Duygu odaklı terapi insanların yaşantılarında seçme özgürlüğüne sahip olduklarını, insanların farklı parçalardan oluşan bütün olduklarını ve her parçanın farklı yaşantılarla ilişkili olduğunu ve insanların büyüyüp gelişmeleri için </a:t>
            </a:r>
            <a:r>
              <a:rPr lang="tr-TR" sz="3200" dirty="0" err="1" smtClean="0"/>
              <a:t>kapasitilerini</a:t>
            </a:r>
            <a:r>
              <a:rPr lang="tr-TR" sz="3200" dirty="0" smtClean="0"/>
              <a:t> destekleyici ortamların gerektiğini vurgular.</a:t>
            </a:r>
            <a:endParaRPr lang="tr-TR" sz="3200" dirty="0"/>
          </a:p>
        </p:txBody>
      </p:sp>
      <p:pic>
        <p:nvPicPr>
          <p:cNvPr id="20482" name="Picture 2" descr="http://www.cangungen.com/wp-content/uploads/2011/08/images.jpg"/>
          <p:cNvPicPr>
            <a:picLocks noChangeAspect="1" noChangeArrowheads="1"/>
          </p:cNvPicPr>
          <p:nvPr/>
        </p:nvPicPr>
        <p:blipFill>
          <a:blip r:embed="rId2"/>
          <a:srcRect/>
          <a:stretch>
            <a:fillRect/>
          </a:stretch>
        </p:blipFill>
        <p:spPr bwMode="auto">
          <a:xfrm>
            <a:off x="5143504" y="214290"/>
            <a:ext cx="3824297" cy="235745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85786" y="142852"/>
            <a:ext cx="8001056" cy="5078313"/>
          </a:xfrm>
          <a:prstGeom prst="rect">
            <a:avLst/>
          </a:prstGeom>
          <a:noFill/>
        </p:spPr>
        <p:txBody>
          <a:bodyPr wrap="square" rtlCol="0">
            <a:spAutoFit/>
          </a:bodyPr>
          <a:lstStyle/>
          <a:p>
            <a:pPr algn="ctr"/>
            <a:r>
              <a:rPr lang="tr-TR" sz="3600" dirty="0" smtClean="0">
                <a:solidFill>
                  <a:srgbClr val="FFFF00"/>
                </a:solidFill>
              </a:rPr>
              <a:t>DUYGU ŞEMALARI</a:t>
            </a:r>
            <a:endParaRPr lang="tr-TR" sz="3600" dirty="0">
              <a:solidFill>
                <a:srgbClr val="FFFF00"/>
              </a:solidFill>
            </a:endParaRPr>
          </a:p>
          <a:p>
            <a:pPr>
              <a:buFont typeface="Wingdings" pitchFamily="2" charset="2"/>
              <a:buChar char="ü"/>
            </a:pPr>
            <a:r>
              <a:rPr lang="tr-TR" sz="2400" dirty="0" smtClean="0"/>
              <a:t>  Yaşantıyı düzenleyen içsel yapılar olarak görülür.</a:t>
            </a:r>
          </a:p>
          <a:p>
            <a:pPr>
              <a:buFont typeface="Wingdings" pitchFamily="2" charset="2"/>
              <a:buChar char="ü"/>
            </a:pPr>
            <a:endParaRPr lang="tr-TR" sz="2400" dirty="0" smtClean="0"/>
          </a:p>
          <a:p>
            <a:pPr>
              <a:buFont typeface="Wingdings" pitchFamily="2" charset="2"/>
              <a:buChar char="ü"/>
            </a:pPr>
            <a:r>
              <a:rPr lang="tr-TR" sz="2400" dirty="0"/>
              <a:t> </a:t>
            </a:r>
            <a:r>
              <a:rPr lang="tr-TR" sz="2400" dirty="0" smtClean="0"/>
              <a:t>Duygu şemaları kişiye özgü olan duygular, amaçlar, anılar, düşünceler ve davranışsal eğilimleri birbirine bağlayan bir grup düzenleyici olarak tanımlanır.</a:t>
            </a:r>
          </a:p>
          <a:p>
            <a:endParaRPr lang="tr-TR" sz="2400" dirty="0" smtClean="0"/>
          </a:p>
          <a:p>
            <a:pPr>
              <a:buFont typeface="Wingdings" pitchFamily="2" charset="2"/>
              <a:buChar char="ü"/>
            </a:pPr>
            <a:r>
              <a:rPr lang="tr-TR" sz="2400" dirty="0"/>
              <a:t> </a:t>
            </a:r>
            <a:r>
              <a:rPr lang="tr-TR" sz="2400" dirty="0" smtClean="0"/>
              <a:t>Duygu şemaları bireyin doğuştan gelen mizacı ve erken dönem yaşantılarının etkileşimidir.</a:t>
            </a:r>
          </a:p>
          <a:p>
            <a:pPr>
              <a:buFont typeface="Wingdings" pitchFamily="2" charset="2"/>
              <a:buChar char="ü"/>
            </a:pPr>
            <a:endParaRPr lang="tr-TR" sz="2400" dirty="0"/>
          </a:p>
          <a:p>
            <a:pPr>
              <a:buFont typeface="Wingdings" pitchFamily="2" charset="2"/>
              <a:buChar char="ü"/>
            </a:pPr>
            <a:r>
              <a:rPr lang="tr-TR" sz="2400" dirty="0" smtClean="0"/>
              <a:t>DOT da duygu şemaları üzerinde doğrudan çalışmaz çünkü bunları otomatik eylemler olarak görürü. Bunun yerine yaşantılara odaklanırlar.</a:t>
            </a:r>
            <a:endParaRPr lang="tr-TR" sz="2400" dirty="0"/>
          </a:p>
        </p:txBody>
      </p:sp>
      <p:sp>
        <p:nvSpPr>
          <p:cNvPr id="3" name="2 Metin kutusu"/>
          <p:cNvSpPr txBox="1"/>
          <p:nvPr/>
        </p:nvSpPr>
        <p:spPr>
          <a:xfrm>
            <a:off x="428596" y="857232"/>
            <a:ext cx="8501122" cy="369332"/>
          </a:xfrm>
          <a:prstGeom prst="rect">
            <a:avLst/>
          </a:prstGeom>
          <a:noFill/>
        </p:spPr>
        <p:txBody>
          <a:bodyPr wrap="square" rtlCol="0">
            <a:spAutoFit/>
          </a:bodyPr>
          <a:lstStyle/>
          <a:p>
            <a:endParaRPr lang="tr-TR" dirty="0"/>
          </a:p>
        </p:txBody>
      </p:sp>
      <p:pic>
        <p:nvPicPr>
          <p:cNvPr id="19458" name="Picture 2" descr="https://encrypted-tbn1.gstatic.com/images?q=tbn:ANd9GcRQaLL9pzAaCdnr_clCCAzy-duS77R_MseljDoZwMZrn4Z3OgfOkg"/>
          <p:cNvPicPr>
            <a:picLocks noChangeAspect="1" noChangeArrowheads="1"/>
          </p:cNvPicPr>
          <p:nvPr/>
        </p:nvPicPr>
        <p:blipFill>
          <a:blip r:embed="rId2"/>
          <a:srcRect/>
          <a:stretch>
            <a:fillRect/>
          </a:stretch>
        </p:blipFill>
        <p:spPr bwMode="auto">
          <a:xfrm>
            <a:off x="214282" y="5214950"/>
            <a:ext cx="8286808" cy="142876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603</TotalTime>
  <Words>1279</Words>
  <Application>Microsoft Office PowerPoint</Application>
  <PresentationFormat>Ekran Gösterisi (4:3)</PresentationFormat>
  <Paragraphs>153</Paragraphs>
  <Slides>33</Slides>
  <Notes>2</Notes>
  <HiddenSlides>0</HiddenSlides>
  <MMClips>0</MMClips>
  <ScaleCrop>false</ScaleCrop>
  <HeadingPairs>
    <vt:vector size="4" baseType="variant">
      <vt:variant>
        <vt:lpstr>Tema</vt:lpstr>
      </vt:variant>
      <vt:variant>
        <vt:i4>1</vt:i4>
      </vt:variant>
      <vt:variant>
        <vt:lpstr>Slayt Başlıkları</vt:lpstr>
      </vt:variant>
      <vt:variant>
        <vt:i4>33</vt:i4>
      </vt:variant>
    </vt:vector>
  </HeadingPairs>
  <TitlesOfParts>
    <vt:vector size="34" baseType="lpstr">
      <vt:lpstr>Döküm</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vector>
  </TitlesOfParts>
  <Company>ozal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ozal</dc:creator>
  <cp:lastModifiedBy>ÖZAL</cp:lastModifiedBy>
  <cp:revision>56</cp:revision>
  <dcterms:created xsi:type="dcterms:W3CDTF">2015-05-11T08:43:51Z</dcterms:created>
  <dcterms:modified xsi:type="dcterms:W3CDTF">2017-12-05T21:47:30Z</dcterms:modified>
</cp:coreProperties>
</file>